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lta" panose="020B0604020202020204" charset="0"/>
      <p:regular r:id="rId21"/>
    </p:embeddedFont>
    <p:embeddedFont>
      <p:font typeface="Baskerville Display PT" panose="020B0604020202020204" charset="0"/>
      <p:regular r:id="rId22"/>
    </p:embeddedFont>
    <p:embeddedFont>
      <p:font typeface="Baskerville Display PT Bold" panose="020B0604020202020204" charset="0"/>
      <p:regular r:id="rId23"/>
    </p:embeddedFont>
    <p:embeddedFont>
      <p:font typeface="Canva Sans" panose="020B0604020202020204" charset="0"/>
      <p:regular r:id="rId24"/>
    </p:embeddedFont>
    <p:embeddedFont>
      <p:font typeface="Canva Sans Bold" panose="020B0604020202020204" charset="0"/>
      <p:regular r:id="rId25"/>
    </p:embeddedFont>
    <p:embeddedFont>
      <p:font typeface="Gagalin" panose="020B0604020202020204" charset="0"/>
      <p:regular r:id="rId26"/>
    </p:embeddedFont>
    <p:embeddedFont>
      <p:font typeface="IBM Plex Sans" panose="020B0503050203000203" pitchFamily="34" charset="0"/>
      <p:regular r:id="rId27"/>
    </p:embeddedFont>
    <p:embeddedFont>
      <p:font typeface="Lato" panose="020F0502020204030203" pitchFamily="34" charset="0"/>
      <p:regular r:id="rId28"/>
    </p:embeddedFont>
    <p:embeddedFont>
      <p:font typeface="League Spartan" panose="020B0604020202020204" charset="0"/>
      <p:regular r:id="rId29"/>
    </p:embeddedFont>
    <p:embeddedFont>
      <p:font typeface="Open Sans Bold" panose="020B0604020202020204" charset="0"/>
      <p:regular r:id="rId30"/>
    </p:embeddedFont>
    <p:embeddedFont>
      <p:font typeface="The Seasons" panose="020B0604020202020204" charset="0"/>
      <p:regular r:id="rId31"/>
    </p:embeddedFont>
    <p:embeddedFont>
      <p:font typeface="The Seasons Bold" panose="020B0604020202020204" charset="0"/>
      <p:regular r:id="rId32"/>
    </p:embeddedFont>
    <p:embeddedFont>
      <p:font typeface="TT Backwards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7BDD9-D7A0-412A-B91B-A3B8E1864764}" v="60" dt="2025-01-08T19:06:43.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svg"/><Relationship Id="rId7" Type="http://schemas.openxmlformats.org/officeDocument/2006/relationships/image" Target="../media/image1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52.jpe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2.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4.png"/><Relationship Id="rId7" Type="http://schemas.openxmlformats.org/officeDocument/2006/relationships/image" Target="../media/image66.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jpeg"/></Relationships>
</file>

<file path=ppt/slides/_rels/slide1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sv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svg"/><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0.sv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email">
              <a:extLst>
                <a:ext uri="{28A0092B-C50C-407E-A947-70E740481C1C}">
                  <a14:useLocalDpi xmlns:a14="http://schemas.microsoft.com/office/drawing/2010/main"/>
                </a:ext>
              </a:extLst>
            </a:blip>
            <a:stretch>
              <a:fillRect t="-18444"/>
            </a:stretch>
          </a:blipFill>
        </p:spPr>
      </p:sp>
      <p:sp>
        <p:nvSpPr>
          <p:cNvPr id="3" name="TextBox 3"/>
          <p:cNvSpPr txBox="1"/>
          <p:nvPr/>
        </p:nvSpPr>
        <p:spPr>
          <a:xfrm>
            <a:off x="1592780" y="908182"/>
            <a:ext cx="7500631" cy="587376"/>
          </a:xfrm>
          <a:prstGeom prst="rect">
            <a:avLst/>
          </a:prstGeom>
        </p:spPr>
        <p:txBody>
          <a:bodyPr lIns="0" tIns="0" rIns="0" bIns="0" rtlCol="0" anchor="t">
            <a:spAutoFit/>
          </a:bodyPr>
          <a:lstStyle/>
          <a:p>
            <a:pPr algn="just">
              <a:lnSpc>
                <a:spcPts val="4899"/>
              </a:lnSpc>
              <a:spcBef>
                <a:spcPct val="0"/>
              </a:spcBef>
            </a:pPr>
            <a:r>
              <a:rPr lang="en-US" sz="3499" b="1">
                <a:solidFill>
                  <a:srgbClr val="FFFFFF"/>
                </a:solidFill>
                <a:latin typeface="Canva Sans Bold"/>
                <a:ea typeface="Canva Sans Bold"/>
                <a:cs typeface="Canva Sans Bold"/>
                <a:sym typeface="Canva Sans Bold"/>
              </a:rPr>
              <a:t>PRESENTED  BY  : SYED IBRAHIM</a:t>
            </a:r>
          </a:p>
        </p:txBody>
      </p:sp>
      <p:sp>
        <p:nvSpPr>
          <p:cNvPr id="4" name="Freeform 4"/>
          <p:cNvSpPr/>
          <p:nvPr/>
        </p:nvSpPr>
        <p:spPr>
          <a:xfrm>
            <a:off x="-1594837" y="2015230"/>
            <a:ext cx="2339408" cy="1280294"/>
          </a:xfrm>
          <a:custGeom>
            <a:avLst/>
            <a:gdLst/>
            <a:ahLst/>
            <a:cxnLst/>
            <a:rect l="l" t="t" r="r" b="b"/>
            <a:pathLst>
              <a:path w="2339408" h="1280294">
                <a:moveTo>
                  <a:pt x="0" y="0"/>
                </a:moveTo>
                <a:lnTo>
                  <a:pt x="2339408" y="0"/>
                </a:lnTo>
                <a:lnTo>
                  <a:pt x="2339408" y="1280294"/>
                </a:lnTo>
                <a:lnTo>
                  <a:pt x="0" y="1280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7449790" y="7106773"/>
            <a:ext cx="2339408" cy="1280294"/>
          </a:xfrm>
          <a:custGeom>
            <a:avLst/>
            <a:gdLst/>
            <a:ahLst/>
            <a:cxnLst/>
            <a:rect l="l" t="t" r="r" b="b"/>
            <a:pathLst>
              <a:path w="2339408" h="1280294">
                <a:moveTo>
                  <a:pt x="0" y="0"/>
                </a:moveTo>
                <a:lnTo>
                  <a:pt x="2339407" y="0"/>
                </a:lnTo>
                <a:lnTo>
                  <a:pt x="2339407" y="1280294"/>
                </a:lnTo>
                <a:lnTo>
                  <a:pt x="0" y="1280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259300" y="2950286"/>
            <a:ext cx="1364440" cy="682220"/>
          </a:xfrm>
          <a:custGeom>
            <a:avLst/>
            <a:gdLst/>
            <a:ahLst/>
            <a:cxnLst/>
            <a:rect l="l" t="t" r="r" b="b"/>
            <a:pathLst>
              <a:path w="1364440" h="682220">
                <a:moveTo>
                  <a:pt x="0" y="0"/>
                </a:moveTo>
                <a:lnTo>
                  <a:pt x="1364440" y="0"/>
                </a:lnTo>
                <a:lnTo>
                  <a:pt x="1364440" y="682220"/>
                </a:lnTo>
                <a:lnTo>
                  <a:pt x="0" y="6822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628520" y="7493531"/>
            <a:ext cx="1364440" cy="682220"/>
          </a:xfrm>
          <a:custGeom>
            <a:avLst/>
            <a:gdLst/>
            <a:ahLst/>
            <a:cxnLst/>
            <a:rect l="l" t="t" r="r" b="b"/>
            <a:pathLst>
              <a:path w="1364440" h="682220">
                <a:moveTo>
                  <a:pt x="0" y="0"/>
                </a:moveTo>
                <a:lnTo>
                  <a:pt x="1364440" y="0"/>
                </a:lnTo>
                <a:lnTo>
                  <a:pt x="1364440" y="682220"/>
                </a:lnTo>
                <a:lnTo>
                  <a:pt x="0" y="6822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5400000">
            <a:off x="6382200" y="-55818"/>
            <a:ext cx="1364440" cy="682220"/>
          </a:xfrm>
          <a:custGeom>
            <a:avLst/>
            <a:gdLst/>
            <a:ahLst/>
            <a:cxnLst/>
            <a:rect l="l" t="t" r="r" b="b"/>
            <a:pathLst>
              <a:path w="1364440" h="682220">
                <a:moveTo>
                  <a:pt x="0" y="0"/>
                </a:moveTo>
                <a:lnTo>
                  <a:pt x="1364440" y="0"/>
                </a:lnTo>
                <a:lnTo>
                  <a:pt x="1364440" y="682220"/>
                </a:lnTo>
                <a:lnTo>
                  <a:pt x="0" y="6822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flipH="1" flipV="1">
            <a:off x="11795324" y="9629901"/>
            <a:ext cx="1364440" cy="682220"/>
          </a:xfrm>
          <a:custGeom>
            <a:avLst/>
            <a:gdLst/>
            <a:ahLst/>
            <a:cxnLst/>
            <a:rect l="l" t="t" r="r" b="b"/>
            <a:pathLst>
              <a:path w="1364440" h="682220">
                <a:moveTo>
                  <a:pt x="1364440" y="682220"/>
                </a:moveTo>
                <a:lnTo>
                  <a:pt x="0" y="682220"/>
                </a:lnTo>
                <a:lnTo>
                  <a:pt x="0" y="0"/>
                </a:lnTo>
                <a:lnTo>
                  <a:pt x="1364440" y="0"/>
                </a:lnTo>
                <a:lnTo>
                  <a:pt x="1364440" y="68222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7064420" y="2015230"/>
            <a:ext cx="2784280" cy="2784280"/>
            <a:chOff x="0" y="0"/>
            <a:chExt cx="812800" cy="812800"/>
          </a:xfrm>
        </p:grpSpPr>
        <p:sp>
          <p:nvSpPr>
            <p:cNvPr id="11" name="Freeform 11"/>
            <p:cNvSpPr/>
            <p:nvPr/>
          </p:nvSpPr>
          <p:spPr>
            <a:xfrm>
              <a:off x="0" y="0"/>
              <a:ext cx="812800" cy="812800"/>
            </a:xfrm>
            <a:custGeom>
              <a:avLst/>
              <a:gdLst/>
              <a:ahLst/>
              <a:cxnLst/>
              <a:rect l="l" t="t" r="r" b="b"/>
              <a:pathLst>
                <a:path w="812800" h="812800">
                  <a:moveTo>
                    <a:pt x="164054" y="0"/>
                  </a:moveTo>
                  <a:lnTo>
                    <a:pt x="648746" y="0"/>
                  </a:lnTo>
                  <a:cubicBezTo>
                    <a:pt x="739350" y="0"/>
                    <a:pt x="812800" y="73450"/>
                    <a:pt x="812800" y="164054"/>
                  </a:cubicBezTo>
                  <a:lnTo>
                    <a:pt x="812800" y="648746"/>
                  </a:lnTo>
                  <a:cubicBezTo>
                    <a:pt x="812800" y="739350"/>
                    <a:pt x="739350" y="812800"/>
                    <a:pt x="648746" y="812800"/>
                  </a:cubicBezTo>
                  <a:lnTo>
                    <a:pt x="164054" y="812800"/>
                  </a:lnTo>
                  <a:cubicBezTo>
                    <a:pt x="73450" y="812800"/>
                    <a:pt x="0" y="739350"/>
                    <a:pt x="0" y="648746"/>
                  </a:cubicBezTo>
                  <a:lnTo>
                    <a:pt x="0" y="164054"/>
                  </a:lnTo>
                  <a:cubicBezTo>
                    <a:pt x="0" y="73450"/>
                    <a:pt x="73450" y="0"/>
                    <a:pt x="164054" y="0"/>
                  </a:cubicBezTo>
                  <a:close/>
                </a:path>
              </a:pathLst>
            </a:custGeom>
            <a:blipFill>
              <a:blip r:embed="rId7">
                <a:extLst>
                  <a:ext uri="{28A0092B-C50C-407E-A947-70E740481C1C}">
                    <a14:useLocalDpi xmlns:a14="http://schemas.microsoft.com/office/drawing/2010/main"/>
                  </a:ext>
                </a:extLst>
              </a:blip>
              <a:stretch>
                <a:fillRect l="-16752" r="-16752"/>
              </a:stretch>
            </a:blipFill>
          </p:spPr>
        </p:sp>
      </p:grpSp>
      <p:sp>
        <p:nvSpPr>
          <p:cNvPr id="12" name="TextBox 12"/>
          <p:cNvSpPr txBox="1"/>
          <p:nvPr/>
        </p:nvSpPr>
        <p:spPr>
          <a:xfrm>
            <a:off x="2422214" y="5588987"/>
            <a:ext cx="13068661" cy="4253183"/>
          </a:xfrm>
          <a:prstGeom prst="rect">
            <a:avLst/>
          </a:prstGeom>
        </p:spPr>
        <p:txBody>
          <a:bodyPr lIns="0" tIns="0" rIns="0" bIns="0" rtlCol="0" anchor="t">
            <a:spAutoFit/>
          </a:bodyPr>
          <a:lstStyle/>
          <a:p>
            <a:pPr algn="ctr">
              <a:lnSpc>
                <a:spcPts val="17047"/>
              </a:lnSpc>
              <a:spcBef>
                <a:spcPct val="0"/>
              </a:spcBef>
            </a:pPr>
            <a:r>
              <a:rPr lang="en-US" sz="12176" dirty="0">
                <a:solidFill>
                  <a:srgbClr val="FFFFFF"/>
                </a:solidFill>
                <a:latin typeface="League Spartan"/>
                <a:ea typeface="League Spartan"/>
                <a:cs typeface="League Spartan"/>
                <a:sym typeface="League Spartan"/>
              </a:rPr>
              <a:t>ADVANCED SQL PROJECT</a:t>
            </a:r>
          </a:p>
        </p:txBody>
      </p:sp>
      <p:sp>
        <p:nvSpPr>
          <p:cNvPr id="13" name="TextBox 13"/>
          <p:cNvSpPr txBox="1"/>
          <p:nvPr/>
        </p:nvSpPr>
        <p:spPr>
          <a:xfrm>
            <a:off x="14235657" y="8690211"/>
            <a:ext cx="2949052" cy="1027442"/>
          </a:xfrm>
          <a:prstGeom prst="rect">
            <a:avLst/>
          </a:prstGeom>
        </p:spPr>
        <p:txBody>
          <a:bodyPr lIns="0" tIns="0" rIns="0" bIns="0" rtlCol="0" anchor="t">
            <a:spAutoFit/>
          </a:bodyPr>
          <a:lstStyle/>
          <a:p>
            <a:pPr algn="r">
              <a:lnSpc>
                <a:spcPts val="4117"/>
              </a:lnSpc>
              <a:spcBef>
                <a:spcPct val="0"/>
              </a:spcBef>
            </a:pPr>
            <a:r>
              <a:rPr lang="en-US" sz="2940">
                <a:solidFill>
                  <a:srgbClr val="FFFFFF"/>
                </a:solidFill>
                <a:latin typeface="Canva Sans"/>
                <a:ea typeface="Canva Sans"/>
                <a:cs typeface="Canva Sans"/>
                <a:sym typeface="Canva Sans"/>
              </a:rPr>
              <a:t>PRESENTED BY: </a:t>
            </a:r>
            <a:r>
              <a:rPr lang="en-US" sz="2940" b="1">
                <a:solidFill>
                  <a:srgbClr val="FFFFFF"/>
                </a:solidFill>
                <a:latin typeface="Canva Sans Bold"/>
                <a:ea typeface="Canva Sans Bold"/>
                <a:cs typeface="Canva Sans Bold"/>
                <a:sym typeface="Canva Sans Bold"/>
              </a:rPr>
              <a:t>SYED IBRAHIM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0B1C"/>
        </a:solidFill>
        <a:effectLst/>
      </p:bgPr>
    </p:bg>
    <p:spTree>
      <p:nvGrpSpPr>
        <p:cNvPr id="1" name=""/>
        <p:cNvGrpSpPr/>
        <p:nvPr/>
      </p:nvGrpSpPr>
      <p:grpSpPr>
        <a:xfrm>
          <a:off x="0" y="0"/>
          <a:ext cx="0" cy="0"/>
          <a:chOff x="0" y="0"/>
          <a:chExt cx="0" cy="0"/>
        </a:xfrm>
      </p:grpSpPr>
      <p:grpSp>
        <p:nvGrpSpPr>
          <p:cNvPr id="2" name="Group 2"/>
          <p:cNvGrpSpPr/>
          <p:nvPr/>
        </p:nvGrpSpPr>
        <p:grpSpPr>
          <a:xfrm>
            <a:off x="96699" y="82234"/>
            <a:ext cx="18143676" cy="10338116"/>
            <a:chOff x="0" y="0"/>
            <a:chExt cx="24191569" cy="13784154"/>
          </a:xfrm>
        </p:grpSpPr>
        <p:sp>
          <p:nvSpPr>
            <p:cNvPr id="3" name="Freeform 3"/>
            <p:cNvSpPr/>
            <p:nvPr/>
          </p:nvSpPr>
          <p:spPr>
            <a:xfrm>
              <a:off x="0" y="0"/>
              <a:ext cx="9664649" cy="8879396"/>
            </a:xfrm>
            <a:custGeom>
              <a:avLst/>
              <a:gdLst/>
              <a:ahLst/>
              <a:cxnLst/>
              <a:rect l="l" t="t" r="r" b="b"/>
              <a:pathLst>
                <a:path w="9664649" h="8879396">
                  <a:moveTo>
                    <a:pt x="0" y="0"/>
                  </a:moveTo>
                  <a:lnTo>
                    <a:pt x="9664649" y="0"/>
                  </a:lnTo>
                  <a:lnTo>
                    <a:pt x="9664649" y="8879396"/>
                  </a:lnTo>
                  <a:lnTo>
                    <a:pt x="0" y="8879396"/>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9664649" y="0"/>
              <a:ext cx="9664649" cy="8879396"/>
            </a:xfrm>
            <a:custGeom>
              <a:avLst/>
              <a:gdLst/>
              <a:ahLst/>
              <a:cxnLst/>
              <a:rect l="l" t="t" r="r" b="b"/>
              <a:pathLst>
                <a:path w="9664649" h="8879396">
                  <a:moveTo>
                    <a:pt x="0" y="0"/>
                  </a:moveTo>
                  <a:lnTo>
                    <a:pt x="9664649" y="0"/>
                  </a:lnTo>
                  <a:lnTo>
                    <a:pt x="9664649" y="8879396"/>
                  </a:lnTo>
                  <a:lnTo>
                    <a:pt x="0" y="8879396"/>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9329298" y="0"/>
              <a:ext cx="4862271" cy="8879396"/>
            </a:xfrm>
            <a:custGeom>
              <a:avLst/>
              <a:gdLst/>
              <a:ahLst/>
              <a:cxnLst/>
              <a:rect l="l" t="t" r="r" b="b"/>
              <a:pathLst>
                <a:path w="4862271" h="8879396">
                  <a:moveTo>
                    <a:pt x="0" y="0"/>
                  </a:moveTo>
                  <a:lnTo>
                    <a:pt x="4862271" y="0"/>
                  </a:lnTo>
                  <a:lnTo>
                    <a:pt x="4862271" y="8879396"/>
                  </a:lnTo>
                  <a:lnTo>
                    <a:pt x="0" y="8879396"/>
                  </a:lnTo>
                  <a:lnTo>
                    <a:pt x="0" y="0"/>
                  </a:lnTo>
                  <a:close/>
                </a:path>
              </a:pathLst>
            </a:custGeom>
            <a:blipFill>
              <a:blip r:embed="rId2">
                <a:alphaModFix amt="5000"/>
                <a:extLst>
                  <a:ext uri="{96DAC541-7B7A-43D3-8B79-37D633B846F1}">
                    <asvg:svgBlip xmlns:asvg="http://schemas.microsoft.com/office/drawing/2016/SVG/main" r:embed="rId3"/>
                  </a:ext>
                </a:extLst>
              </a:blip>
              <a:stretch>
                <a:fillRect r="-98768"/>
              </a:stretch>
            </a:blipFill>
          </p:spPr>
        </p:sp>
        <p:sp>
          <p:nvSpPr>
            <p:cNvPr id="6" name="Freeform 6"/>
            <p:cNvSpPr/>
            <p:nvPr/>
          </p:nvSpPr>
          <p:spPr>
            <a:xfrm>
              <a:off x="9664649" y="8879396"/>
              <a:ext cx="9664649" cy="4871159"/>
            </a:xfrm>
            <a:custGeom>
              <a:avLst/>
              <a:gdLst/>
              <a:ahLst/>
              <a:cxnLst/>
              <a:rect l="l" t="t" r="r" b="b"/>
              <a:pathLst>
                <a:path w="9664649" h="4871159">
                  <a:moveTo>
                    <a:pt x="0" y="0"/>
                  </a:moveTo>
                  <a:lnTo>
                    <a:pt x="9664649" y="0"/>
                  </a:lnTo>
                  <a:lnTo>
                    <a:pt x="9664649" y="4871159"/>
                  </a:lnTo>
                  <a:lnTo>
                    <a:pt x="0" y="4871159"/>
                  </a:lnTo>
                  <a:lnTo>
                    <a:pt x="0" y="0"/>
                  </a:lnTo>
                  <a:close/>
                </a:path>
              </a:pathLst>
            </a:custGeom>
            <a:blipFill>
              <a:blip r:embed="rId2">
                <a:alphaModFix amt="5000"/>
                <a:extLst>
                  <a:ext uri="{96DAC541-7B7A-43D3-8B79-37D633B846F1}">
                    <asvg:svgBlip xmlns:asvg="http://schemas.microsoft.com/office/drawing/2016/SVG/main" r:embed="rId3"/>
                  </a:ext>
                </a:extLst>
              </a:blip>
              <a:stretch>
                <a:fillRect b="-82285"/>
              </a:stretch>
            </a:blipFill>
          </p:spPr>
        </p:sp>
        <p:sp>
          <p:nvSpPr>
            <p:cNvPr id="7" name="Freeform 7"/>
            <p:cNvSpPr/>
            <p:nvPr/>
          </p:nvSpPr>
          <p:spPr>
            <a:xfrm>
              <a:off x="19329298" y="8879396"/>
              <a:ext cx="4711074" cy="4820760"/>
            </a:xfrm>
            <a:custGeom>
              <a:avLst/>
              <a:gdLst/>
              <a:ahLst/>
              <a:cxnLst/>
              <a:rect l="l" t="t" r="r" b="b"/>
              <a:pathLst>
                <a:path w="4711074" h="4820760">
                  <a:moveTo>
                    <a:pt x="0" y="0"/>
                  </a:moveTo>
                  <a:lnTo>
                    <a:pt x="4711073" y="0"/>
                  </a:lnTo>
                  <a:lnTo>
                    <a:pt x="4711073" y="4820760"/>
                  </a:lnTo>
                  <a:lnTo>
                    <a:pt x="0" y="4820760"/>
                  </a:lnTo>
                  <a:lnTo>
                    <a:pt x="0" y="0"/>
                  </a:lnTo>
                  <a:close/>
                </a:path>
              </a:pathLst>
            </a:custGeom>
            <a:blipFill>
              <a:blip r:embed="rId2">
                <a:alphaModFix amt="5000"/>
                <a:extLst>
                  <a:ext uri="{96DAC541-7B7A-43D3-8B79-37D633B846F1}">
                    <asvg:svgBlip xmlns:asvg="http://schemas.microsoft.com/office/drawing/2016/SVG/main" r:embed="rId3"/>
                  </a:ext>
                </a:extLst>
              </a:blip>
              <a:stretch>
                <a:fillRect r="-105147" b="-84190"/>
              </a:stretch>
            </a:blipFill>
          </p:spPr>
        </p:sp>
        <p:sp>
          <p:nvSpPr>
            <p:cNvPr id="8" name="Freeform 8"/>
            <p:cNvSpPr/>
            <p:nvPr/>
          </p:nvSpPr>
          <p:spPr>
            <a:xfrm>
              <a:off x="0" y="8879396"/>
              <a:ext cx="9664649" cy="4904758"/>
            </a:xfrm>
            <a:custGeom>
              <a:avLst/>
              <a:gdLst/>
              <a:ahLst/>
              <a:cxnLst/>
              <a:rect l="l" t="t" r="r" b="b"/>
              <a:pathLst>
                <a:path w="9664649" h="4904758">
                  <a:moveTo>
                    <a:pt x="0" y="0"/>
                  </a:moveTo>
                  <a:lnTo>
                    <a:pt x="9664649" y="0"/>
                  </a:lnTo>
                  <a:lnTo>
                    <a:pt x="9664649" y="4904758"/>
                  </a:lnTo>
                  <a:lnTo>
                    <a:pt x="0" y="4904758"/>
                  </a:lnTo>
                  <a:lnTo>
                    <a:pt x="0" y="0"/>
                  </a:lnTo>
                  <a:close/>
                </a:path>
              </a:pathLst>
            </a:custGeom>
            <a:blipFill>
              <a:blip r:embed="rId2">
                <a:alphaModFix amt="5000"/>
                <a:extLst>
                  <a:ext uri="{96DAC541-7B7A-43D3-8B79-37D633B846F1}">
                    <asvg:svgBlip xmlns:asvg="http://schemas.microsoft.com/office/drawing/2016/SVG/main" r:embed="rId3"/>
                  </a:ext>
                </a:extLst>
              </a:blip>
              <a:stretch>
                <a:fillRect b="-81036"/>
              </a:stretch>
            </a:blipFill>
          </p:spPr>
        </p:sp>
      </p:grpSp>
      <p:sp>
        <p:nvSpPr>
          <p:cNvPr id="9" name="Freeform 9"/>
          <p:cNvSpPr/>
          <p:nvPr/>
        </p:nvSpPr>
        <p:spPr>
          <a:xfrm>
            <a:off x="4030765" y="1754410"/>
            <a:ext cx="7315200" cy="279308"/>
          </a:xfrm>
          <a:custGeom>
            <a:avLst/>
            <a:gdLst/>
            <a:ahLst/>
            <a:cxnLst/>
            <a:rect l="l" t="t" r="r" b="b"/>
            <a:pathLst>
              <a:path w="7315200" h="279308">
                <a:moveTo>
                  <a:pt x="0" y="0"/>
                </a:moveTo>
                <a:lnTo>
                  <a:pt x="7315200" y="0"/>
                </a:lnTo>
                <a:lnTo>
                  <a:pt x="7315200" y="279307"/>
                </a:lnTo>
                <a:lnTo>
                  <a:pt x="0" y="279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4932749" y="6116460"/>
            <a:ext cx="6600876" cy="4004776"/>
          </a:xfrm>
          <a:custGeom>
            <a:avLst/>
            <a:gdLst/>
            <a:ahLst/>
            <a:cxnLst/>
            <a:rect l="l" t="t" r="r" b="b"/>
            <a:pathLst>
              <a:path w="6600876" h="4004776">
                <a:moveTo>
                  <a:pt x="0" y="0"/>
                </a:moveTo>
                <a:lnTo>
                  <a:pt x="6600876" y="0"/>
                </a:lnTo>
                <a:lnTo>
                  <a:pt x="6600876" y="4004776"/>
                </a:lnTo>
                <a:lnTo>
                  <a:pt x="0" y="4004776"/>
                </a:lnTo>
                <a:lnTo>
                  <a:pt x="0" y="0"/>
                </a:lnTo>
                <a:close/>
              </a:path>
            </a:pathLst>
          </a:custGeom>
          <a:blipFill>
            <a:blip r:embed="rId6"/>
            <a:stretch>
              <a:fillRect b="-13382"/>
            </a:stretch>
          </a:blipFill>
        </p:spPr>
      </p:sp>
      <p:sp>
        <p:nvSpPr>
          <p:cNvPr id="11" name="Freeform 11"/>
          <p:cNvSpPr/>
          <p:nvPr/>
        </p:nvSpPr>
        <p:spPr>
          <a:xfrm>
            <a:off x="379059" y="-371029"/>
            <a:ext cx="2404495" cy="1942496"/>
          </a:xfrm>
          <a:custGeom>
            <a:avLst/>
            <a:gdLst/>
            <a:ahLst/>
            <a:cxnLst/>
            <a:rect l="l" t="t" r="r" b="b"/>
            <a:pathLst>
              <a:path w="2404495" h="1942496">
                <a:moveTo>
                  <a:pt x="0" y="0"/>
                </a:moveTo>
                <a:lnTo>
                  <a:pt x="2404495" y="0"/>
                </a:lnTo>
                <a:lnTo>
                  <a:pt x="2404495" y="1942497"/>
                </a:lnTo>
                <a:lnTo>
                  <a:pt x="0" y="1942497"/>
                </a:lnTo>
                <a:lnTo>
                  <a:pt x="0" y="0"/>
                </a:lnTo>
                <a:close/>
              </a:path>
            </a:pathLst>
          </a:custGeom>
          <a:blipFill>
            <a:blip r:embed="rId7" cstate="email">
              <a:extLst>
                <a:ext uri="{28A0092B-C50C-407E-A947-70E740481C1C}">
                  <a14:useLocalDpi xmlns:a14="http://schemas.microsoft.com/office/drawing/2010/main"/>
                </a:ext>
              </a:extLst>
            </a:blip>
            <a:stretch>
              <a:fillRect l="-10627" r="-10627"/>
            </a:stretch>
          </a:blipFill>
        </p:spPr>
      </p:sp>
      <p:sp>
        <p:nvSpPr>
          <p:cNvPr id="12" name="Freeform 12"/>
          <p:cNvSpPr/>
          <p:nvPr/>
        </p:nvSpPr>
        <p:spPr>
          <a:xfrm>
            <a:off x="673685" y="2033717"/>
            <a:ext cx="10380030" cy="3620493"/>
          </a:xfrm>
          <a:custGeom>
            <a:avLst/>
            <a:gdLst/>
            <a:ahLst/>
            <a:cxnLst/>
            <a:rect l="l" t="t" r="r" b="b"/>
            <a:pathLst>
              <a:path w="10380030" h="3620493">
                <a:moveTo>
                  <a:pt x="0" y="0"/>
                </a:moveTo>
                <a:lnTo>
                  <a:pt x="10380030" y="0"/>
                </a:lnTo>
                <a:lnTo>
                  <a:pt x="10380030" y="3620493"/>
                </a:lnTo>
                <a:lnTo>
                  <a:pt x="0" y="3620493"/>
                </a:lnTo>
                <a:lnTo>
                  <a:pt x="0" y="0"/>
                </a:lnTo>
                <a:close/>
              </a:path>
            </a:pathLst>
          </a:custGeom>
          <a:blipFill>
            <a:blip r:embed="rId8"/>
            <a:stretch>
              <a:fillRect/>
            </a:stretch>
          </a:blipFill>
        </p:spPr>
      </p:sp>
      <p:grpSp>
        <p:nvGrpSpPr>
          <p:cNvPr id="13" name="Group 13"/>
          <p:cNvGrpSpPr/>
          <p:nvPr/>
        </p:nvGrpSpPr>
        <p:grpSpPr>
          <a:xfrm>
            <a:off x="12228408" y="1575154"/>
            <a:ext cx="5521430" cy="9600090"/>
            <a:chOff x="0" y="0"/>
            <a:chExt cx="812800" cy="1413212"/>
          </a:xfrm>
        </p:grpSpPr>
        <p:sp>
          <p:nvSpPr>
            <p:cNvPr id="14" name="Freeform 14"/>
            <p:cNvSpPr/>
            <p:nvPr/>
          </p:nvSpPr>
          <p:spPr>
            <a:xfrm>
              <a:off x="0" y="0"/>
              <a:ext cx="812800" cy="1413212"/>
            </a:xfrm>
            <a:custGeom>
              <a:avLst/>
              <a:gdLst/>
              <a:ahLst/>
              <a:cxnLst/>
              <a:rect l="l" t="t" r="r" b="b"/>
              <a:pathLst>
                <a:path w="812800" h="1413212">
                  <a:moveTo>
                    <a:pt x="140216" y="0"/>
                  </a:moveTo>
                  <a:lnTo>
                    <a:pt x="672584" y="0"/>
                  </a:lnTo>
                  <a:cubicBezTo>
                    <a:pt x="709772" y="0"/>
                    <a:pt x="745436" y="14773"/>
                    <a:pt x="771732" y="41068"/>
                  </a:cubicBezTo>
                  <a:cubicBezTo>
                    <a:pt x="798027" y="67364"/>
                    <a:pt x="812800" y="103028"/>
                    <a:pt x="812800" y="140216"/>
                  </a:cubicBezTo>
                  <a:lnTo>
                    <a:pt x="812800" y="1272996"/>
                  </a:lnTo>
                  <a:cubicBezTo>
                    <a:pt x="812800" y="1350435"/>
                    <a:pt x="750023" y="1413212"/>
                    <a:pt x="672584" y="1413212"/>
                  </a:cubicBezTo>
                  <a:lnTo>
                    <a:pt x="140216" y="1413212"/>
                  </a:lnTo>
                  <a:cubicBezTo>
                    <a:pt x="103028" y="1413212"/>
                    <a:pt x="67364" y="1398440"/>
                    <a:pt x="41068" y="1372144"/>
                  </a:cubicBezTo>
                  <a:cubicBezTo>
                    <a:pt x="14773" y="1345848"/>
                    <a:pt x="0" y="1310184"/>
                    <a:pt x="0" y="1272996"/>
                  </a:cubicBezTo>
                  <a:lnTo>
                    <a:pt x="0" y="140216"/>
                  </a:lnTo>
                  <a:cubicBezTo>
                    <a:pt x="0" y="103028"/>
                    <a:pt x="14773" y="67364"/>
                    <a:pt x="41068" y="41068"/>
                  </a:cubicBezTo>
                  <a:cubicBezTo>
                    <a:pt x="67364" y="14773"/>
                    <a:pt x="103028" y="0"/>
                    <a:pt x="140216" y="0"/>
                  </a:cubicBezTo>
                  <a:close/>
                </a:path>
              </a:pathLst>
            </a:custGeom>
            <a:blipFill>
              <a:blip r:embed="rId9"/>
              <a:stretch>
                <a:fillRect l="-89541" r="-89541"/>
              </a:stretch>
            </a:blipFill>
          </p:spPr>
        </p:sp>
      </p:grpSp>
      <p:sp>
        <p:nvSpPr>
          <p:cNvPr id="15" name="Freeform 15"/>
          <p:cNvSpPr/>
          <p:nvPr/>
        </p:nvSpPr>
        <p:spPr>
          <a:xfrm>
            <a:off x="1028700" y="7029750"/>
            <a:ext cx="2783554" cy="2531280"/>
          </a:xfrm>
          <a:custGeom>
            <a:avLst/>
            <a:gdLst/>
            <a:ahLst/>
            <a:cxnLst/>
            <a:rect l="l" t="t" r="r" b="b"/>
            <a:pathLst>
              <a:path w="2783554" h="2531280">
                <a:moveTo>
                  <a:pt x="0" y="0"/>
                </a:moveTo>
                <a:lnTo>
                  <a:pt x="2783554" y="0"/>
                </a:lnTo>
                <a:lnTo>
                  <a:pt x="2783554" y="2531279"/>
                </a:lnTo>
                <a:lnTo>
                  <a:pt x="0" y="2531279"/>
                </a:lnTo>
                <a:lnTo>
                  <a:pt x="0" y="0"/>
                </a:lnTo>
                <a:close/>
              </a:path>
            </a:pathLst>
          </a:custGeom>
          <a:blipFill>
            <a:blip r:embed="rId10"/>
            <a:stretch>
              <a:fillRect b="-9966"/>
            </a:stretch>
          </a:blipFill>
        </p:spPr>
      </p:sp>
      <p:sp>
        <p:nvSpPr>
          <p:cNvPr id="16" name="TextBox 16"/>
          <p:cNvSpPr txBox="1"/>
          <p:nvPr/>
        </p:nvSpPr>
        <p:spPr>
          <a:xfrm>
            <a:off x="1028700" y="942975"/>
            <a:ext cx="16230600" cy="1434122"/>
          </a:xfrm>
          <a:prstGeom prst="rect">
            <a:avLst/>
          </a:prstGeom>
        </p:spPr>
        <p:txBody>
          <a:bodyPr lIns="0" tIns="0" rIns="0" bIns="0" rtlCol="0" anchor="t">
            <a:spAutoFit/>
          </a:bodyPr>
          <a:lstStyle/>
          <a:p>
            <a:pPr algn="ctr">
              <a:lnSpc>
                <a:spcPts val="5894"/>
              </a:lnSpc>
            </a:pPr>
            <a:r>
              <a:rPr lang="en-US" sz="4010" b="1" spc="529">
                <a:solidFill>
                  <a:srgbClr val="FFC700"/>
                </a:solidFill>
                <a:latin typeface="TT Backwards Bold"/>
                <a:ea typeface="TT Backwards Bold"/>
                <a:cs typeface="TT Backwards Bold"/>
                <a:sym typeface="TT Backwards Bold"/>
              </a:rPr>
              <a:t>7.  DISPLAY ALL CUSTOMERS WHO HAVE NEVER PLACED AN ORDER.</a:t>
            </a:r>
          </a:p>
          <a:p>
            <a:pPr marL="0" lvl="0" indent="0" algn="ctr">
              <a:lnSpc>
                <a:spcPts val="5894"/>
              </a:lnSpc>
              <a:spcBef>
                <a:spcPct val="0"/>
              </a:spcBef>
            </a:pPr>
            <a:endParaRPr lang="en-US" sz="4010" b="1" spc="529">
              <a:solidFill>
                <a:srgbClr val="FFC700"/>
              </a:solidFill>
              <a:latin typeface="TT Backwards Bold"/>
              <a:ea typeface="TT Backwards Bold"/>
              <a:cs typeface="TT Backwards Bold"/>
              <a:sym typeface="TT Backward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email">
              <a:extLst>
                <a:ext uri="{28A0092B-C50C-407E-A947-70E740481C1C}">
                  <a14:useLocalDpi xmlns:a14="http://schemas.microsoft.com/office/drawing/2010/main"/>
                </a:ext>
              </a:extLst>
            </a:blip>
            <a:stretch>
              <a:fillRect t="-18444"/>
            </a:stretch>
          </a:blipFill>
        </p:spPr>
      </p:sp>
      <p:sp>
        <p:nvSpPr>
          <p:cNvPr id="3" name="Freeform 3"/>
          <p:cNvSpPr/>
          <p:nvPr/>
        </p:nvSpPr>
        <p:spPr>
          <a:xfrm>
            <a:off x="-1594837" y="2015230"/>
            <a:ext cx="2339408" cy="1280294"/>
          </a:xfrm>
          <a:custGeom>
            <a:avLst/>
            <a:gdLst/>
            <a:ahLst/>
            <a:cxnLst/>
            <a:rect l="l" t="t" r="r" b="b"/>
            <a:pathLst>
              <a:path w="2339408" h="1280294">
                <a:moveTo>
                  <a:pt x="0" y="0"/>
                </a:moveTo>
                <a:lnTo>
                  <a:pt x="2339408" y="0"/>
                </a:lnTo>
                <a:lnTo>
                  <a:pt x="2339408" y="1280294"/>
                </a:lnTo>
                <a:lnTo>
                  <a:pt x="0" y="1280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449790" y="7106773"/>
            <a:ext cx="2339408" cy="1280294"/>
          </a:xfrm>
          <a:custGeom>
            <a:avLst/>
            <a:gdLst/>
            <a:ahLst/>
            <a:cxnLst/>
            <a:rect l="l" t="t" r="r" b="b"/>
            <a:pathLst>
              <a:path w="2339408" h="1280294">
                <a:moveTo>
                  <a:pt x="0" y="0"/>
                </a:moveTo>
                <a:lnTo>
                  <a:pt x="2339407" y="0"/>
                </a:lnTo>
                <a:lnTo>
                  <a:pt x="2339407" y="1280294"/>
                </a:lnTo>
                <a:lnTo>
                  <a:pt x="0" y="1280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38508" y="2882465"/>
            <a:ext cx="10229939" cy="3056247"/>
          </a:xfrm>
          <a:custGeom>
            <a:avLst/>
            <a:gdLst/>
            <a:ahLst/>
            <a:cxnLst/>
            <a:rect l="l" t="t" r="r" b="b"/>
            <a:pathLst>
              <a:path w="10229939" h="3056247">
                <a:moveTo>
                  <a:pt x="0" y="0"/>
                </a:moveTo>
                <a:lnTo>
                  <a:pt x="10229939" y="0"/>
                </a:lnTo>
                <a:lnTo>
                  <a:pt x="10229939" y="3056248"/>
                </a:lnTo>
                <a:lnTo>
                  <a:pt x="0" y="3056248"/>
                </a:lnTo>
                <a:lnTo>
                  <a:pt x="0" y="0"/>
                </a:lnTo>
                <a:close/>
              </a:path>
            </a:pathLst>
          </a:custGeom>
          <a:blipFill>
            <a:blip r:embed="rId5"/>
            <a:stretch>
              <a:fillRect/>
            </a:stretch>
          </a:blipFill>
        </p:spPr>
      </p:sp>
      <p:sp>
        <p:nvSpPr>
          <p:cNvPr id="6" name="Freeform 6"/>
          <p:cNvSpPr/>
          <p:nvPr/>
        </p:nvSpPr>
        <p:spPr>
          <a:xfrm>
            <a:off x="7285319" y="6510947"/>
            <a:ext cx="6762751" cy="2747353"/>
          </a:xfrm>
          <a:custGeom>
            <a:avLst/>
            <a:gdLst/>
            <a:ahLst/>
            <a:cxnLst/>
            <a:rect l="l" t="t" r="r" b="b"/>
            <a:pathLst>
              <a:path w="6762751" h="2747353">
                <a:moveTo>
                  <a:pt x="0" y="0"/>
                </a:moveTo>
                <a:lnTo>
                  <a:pt x="6762751" y="0"/>
                </a:lnTo>
                <a:lnTo>
                  <a:pt x="6762751" y="2747353"/>
                </a:lnTo>
                <a:lnTo>
                  <a:pt x="0" y="2747353"/>
                </a:lnTo>
                <a:lnTo>
                  <a:pt x="0" y="0"/>
                </a:lnTo>
                <a:close/>
              </a:path>
            </a:pathLst>
          </a:custGeom>
          <a:blipFill>
            <a:blip r:embed="rId6"/>
            <a:stretch>
              <a:fillRect b="-20664"/>
            </a:stretch>
          </a:blipFill>
        </p:spPr>
      </p:sp>
      <p:sp>
        <p:nvSpPr>
          <p:cNvPr id="7" name="Freeform 7"/>
          <p:cNvSpPr/>
          <p:nvPr/>
        </p:nvSpPr>
        <p:spPr>
          <a:xfrm>
            <a:off x="13795795" y="574515"/>
            <a:ext cx="3463505" cy="5198506"/>
          </a:xfrm>
          <a:custGeom>
            <a:avLst/>
            <a:gdLst/>
            <a:ahLst/>
            <a:cxnLst/>
            <a:rect l="l" t="t" r="r" b="b"/>
            <a:pathLst>
              <a:path w="3463505" h="5198506">
                <a:moveTo>
                  <a:pt x="0" y="0"/>
                </a:moveTo>
                <a:lnTo>
                  <a:pt x="3463505" y="0"/>
                </a:lnTo>
                <a:lnTo>
                  <a:pt x="3463505" y="5198506"/>
                </a:lnTo>
                <a:lnTo>
                  <a:pt x="0" y="5198506"/>
                </a:lnTo>
                <a:lnTo>
                  <a:pt x="0" y="0"/>
                </a:lnTo>
                <a:close/>
              </a:path>
            </a:pathLst>
          </a:custGeom>
          <a:blipFill>
            <a:blip r:embed="rId7" cstate="email">
              <a:alphaModFix amt="71000"/>
              <a:extLst>
                <a:ext uri="{28A0092B-C50C-407E-A947-70E740481C1C}">
                  <a14:useLocalDpi xmlns:a14="http://schemas.microsoft.com/office/drawing/2010/main"/>
                </a:ext>
              </a:extLst>
            </a:blip>
            <a:stretch>
              <a:fillRect/>
            </a:stretch>
          </a:blipFill>
        </p:spPr>
      </p:sp>
      <p:sp>
        <p:nvSpPr>
          <p:cNvPr id="8" name="TextBox 8"/>
          <p:cNvSpPr txBox="1"/>
          <p:nvPr/>
        </p:nvSpPr>
        <p:spPr>
          <a:xfrm>
            <a:off x="1028700" y="1036156"/>
            <a:ext cx="16230600" cy="2259368"/>
          </a:xfrm>
          <a:prstGeom prst="rect">
            <a:avLst/>
          </a:prstGeom>
        </p:spPr>
        <p:txBody>
          <a:bodyPr lIns="0" tIns="0" rIns="0" bIns="0" rtlCol="0" anchor="t">
            <a:spAutoFit/>
          </a:bodyPr>
          <a:lstStyle/>
          <a:p>
            <a:pPr algn="ctr">
              <a:lnSpc>
                <a:spcPts val="6041"/>
              </a:lnSpc>
            </a:pPr>
            <a:r>
              <a:rPr lang="en-US" sz="4109" b="1" spc="542">
                <a:solidFill>
                  <a:srgbClr val="FFC700"/>
                </a:solidFill>
                <a:latin typeface="TT Backwards Bold"/>
                <a:ea typeface="TT Backwards Bold"/>
                <a:cs typeface="TT Backwards Bold"/>
                <a:sym typeface="TT Backwards Bold"/>
              </a:rPr>
              <a:t>8. FIND THE NUMBER OF ORDERS PLACED BY EACH CUSTOMER IN 'MUMBAI'.</a:t>
            </a:r>
          </a:p>
          <a:p>
            <a:pPr marL="0" lvl="0" indent="0" algn="ctr">
              <a:lnSpc>
                <a:spcPts val="6041"/>
              </a:lnSpc>
              <a:spcBef>
                <a:spcPct val="0"/>
              </a:spcBef>
            </a:pPr>
            <a:endParaRPr lang="en-US" sz="4109" b="1" spc="542">
              <a:solidFill>
                <a:srgbClr val="FFC700"/>
              </a:solidFill>
              <a:latin typeface="TT Backwards Bold"/>
              <a:ea typeface="TT Backwards Bold"/>
              <a:cs typeface="TT Backwards Bold"/>
              <a:sym typeface="TT Backwards Bold"/>
            </a:endParaRPr>
          </a:p>
        </p:txBody>
      </p:sp>
      <p:sp>
        <p:nvSpPr>
          <p:cNvPr id="9" name="Freeform 9"/>
          <p:cNvSpPr/>
          <p:nvPr/>
        </p:nvSpPr>
        <p:spPr>
          <a:xfrm>
            <a:off x="236261" y="-232379"/>
            <a:ext cx="2404495" cy="1942496"/>
          </a:xfrm>
          <a:custGeom>
            <a:avLst/>
            <a:gdLst/>
            <a:ahLst/>
            <a:cxnLst/>
            <a:rect l="l" t="t" r="r" b="b"/>
            <a:pathLst>
              <a:path w="2404495" h="1942496">
                <a:moveTo>
                  <a:pt x="0" y="0"/>
                </a:moveTo>
                <a:lnTo>
                  <a:pt x="2404495" y="0"/>
                </a:lnTo>
                <a:lnTo>
                  <a:pt x="2404495" y="1942496"/>
                </a:lnTo>
                <a:lnTo>
                  <a:pt x="0" y="1942496"/>
                </a:lnTo>
                <a:lnTo>
                  <a:pt x="0" y="0"/>
                </a:lnTo>
                <a:close/>
              </a:path>
            </a:pathLst>
          </a:custGeom>
          <a:blipFill>
            <a:blip r:embed="rId8" cstate="email">
              <a:extLst>
                <a:ext uri="{28A0092B-C50C-407E-A947-70E740481C1C}">
                  <a14:useLocalDpi xmlns:a14="http://schemas.microsoft.com/office/drawing/2010/main"/>
                </a:ext>
              </a:extLst>
            </a:blip>
            <a:stretch>
              <a:fillRect l="-10627" r="-10627"/>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email">
              <a:extLst>
                <a:ext uri="{28A0092B-C50C-407E-A947-70E740481C1C}">
                  <a14:useLocalDpi xmlns:a14="http://schemas.microsoft.com/office/drawing/2010/main"/>
                </a:ext>
              </a:extLst>
            </a:blip>
            <a:stretch>
              <a:fillRect t="-9888" b="-9888"/>
            </a:stretch>
          </a:blipFill>
        </p:spPr>
      </p:sp>
      <p:grpSp>
        <p:nvGrpSpPr>
          <p:cNvPr id="3" name="Group 3"/>
          <p:cNvGrpSpPr/>
          <p:nvPr/>
        </p:nvGrpSpPr>
        <p:grpSpPr>
          <a:xfrm>
            <a:off x="534933" y="2101076"/>
            <a:ext cx="17218133" cy="4586628"/>
            <a:chOff x="0" y="0"/>
            <a:chExt cx="4534817" cy="1208001"/>
          </a:xfrm>
        </p:grpSpPr>
        <p:sp>
          <p:nvSpPr>
            <p:cNvPr id="4" name="Freeform 4"/>
            <p:cNvSpPr/>
            <p:nvPr/>
          </p:nvSpPr>
          <p:spPr>
            <a:xfrm>
              <a:off x="0" y="0"/>
              <a:ext cx="4534817" cy="1208001"/>
            </a:xfrm>
            <a:custGeom>
              <a:avLst/>
              <a:gdLst/>
              <a:ahLst/>
              <a:cxnLst/>
              <a:rect l="l" t="t" r="r" b="b"/>
              <a:pathLst>
                <a:path w="4534817" h="1208001">
                  <a:moveTo>
                    <a:pt x="0" y="0"/>
                  </a:moveTo>
                  <a:lnTo>
                    <a:pt x="4534817" y="0"/>
                  </a:lnTo>
                  <a:lnTo>
                    <a:pt x="4534817" y="1208001"/>
                  </a:lnTo>
                  <a:lnTo>
                    <a:pt x="0" y="1208001"/>
                  </a:lnTo>
                  <a:close/>
                </a:path>
              </a:pathLst>
            </a:custGeom>
            <a:solidFill>
              <a:srgbClr val="212C28">
                <a:alpha val="65882"/>
              </a:srgbClr>
            </a:solidFill>
          </p:spPr>
        </p:sp>
        <p:sp>
          <p:nvSpPr>
            <p:cNvPr id="5" name="TextBox 5"/>
            <p:cNvSpPr txBox="1"/>
            <p:nvPr/>
          </p:nvSpPr>
          <p:spPr>
            <a:xfrm>
              <a:off x="0" y="-76200"/>
              <a:ext cx="4534817" cy="1284201"/>
            </a:xfrm>
            <a:prstGeom prst="rect">
              <a:avLst/>
            </a:prstGeom>
          </p:spPr>
          <p:txBody>
            <a:bodyPr lIns="50800" tIns="50800" rIns="50800" bIns="50800" rtlCol="0" anchor="ctr"/>
            <a:lstStyle/>
            <a:p>
              <a:pPr algn="ctr">
                <a:lnSpc>
                  <a:spcPts val="3500"/>
                </a:lnSpc>
              </a:pPr>
              <a:endParaRPr/>
            </a:p>
          </p:txBody>
        </p:sp>
      </p:grpSp>
      <p:sp>
        <p:nvSpPr>
          <p:cNvPr id="6" name="TextBox 6"/>
          <p:cNvSpPr txBox="1"/>
          <p:nvPr/>
        </p:nvSpPr>
        <p:spPr>
          <a:xfrm>
            <a:off x="2028498" y="914400"/>
            <a:ext cx="12371229" cy="1422146"/>
          </a:xfrm>
          <a:prstGeom prst="rect">
            <a:avLst/>
          </a:prstGeom>
        </p:spPr>
        <p:txBody>
          <a:bodyPr lIns="0" tIns="0" rIns="0" bIns="0" rtlCol="0" anchor="t">
            <a:spAutoFit/>
          </a:bodyPr>
          <a:lstStyle/>
          <a:p>
            <a:pPr algn="ctr">
              <a:lnSpc>
                <a:spcPts val="5614"/>
              </a:lnSpc>
            </a:pPr>
            <a:r>
              <a:rPr lang="en-US" sz="4010">
                <a:solidFill>
                  <a:srgbClr val="FFFFFF"/>
                </a:solidFill>
                <a:latin typeface="Alta"/>
                <a:ea typeface="Alta"/>
                <a:cs typeface="Alta"/>
                <a:sym typeface="Alta"/>
              </a:rPr>
              <a:t>9.   Display all orders placed in the last 120 days.</a:t>
            </a:r>
          </a:p>
          <a:p>
            <a:pPr algn="ctr">
              <a:lnSpc>
                <a:spcPts val="5614"/>
              </a:lnSpc>
            </a:pPr>
            <a:endParaRPr lang="en-US" sz="4010">
              <a:solidFill>
                <a:srgbClr val="FFFFFF"/>
              </a:solidFill>
              <a:latin typeface="Alta"/>
              <a:ea typeface="Alta"/>
              <a:cs typeface="Alta"/>
              <a:sym typeface="Alta"/>
            </a:endParaRPr>
          </a:p>
        </p:txBody>
      </p:sp>
      <p:sp>
        <p:nvSpPr>
          <p:cNvPr id="7" name="Freeform 7"/>
          <p:cNvSpPr/>
          <p:nvPr/>
        </p:nvSpPr>
        <p:spPr>
          <a:xfrm>
            <a:off x="7634751" y="8780828"/>
            <a:ext cx="3018498" cy="477472"/>
          </a:xfrm>
          <a:custGeom>
            <a:avLst/>
            <a:gdLst/>
            <a:ahLst/>
            <a:cxnLst/>
            <a:rect l="l" t="t" r="r" b="b"/>
            <a:pathLst>
              <a:path w="3018498" h="477472">
                <a:moveTo>
                  <a:pt x="0" y="0"/>
                </a:moveTo>
                <a:lnTo>
                  <a:pt x="3018498" y="0"/>
                </a:lnTo>
                <a:lnTo>
                  <a:pt x="3018498" y="477472"/>
                </a:lnTo>
                <a:lnTo>
                  <a:pt x="0" y="4774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V="1">
            <a:off x="6531011" y="1859074"/>
            <a:ext cx="3018498" cy="477472"/>
          </a:xfrm>
          <a:custGeom>
            <a:avLst/>
            <a:gdLst/>
            <a:ahLst/>
            <a:cxnLst/>
            <a:rect l="l" t="t" r="r" b="b"/>
            <a:pathLst>
              <a:path w="3018498" h="477472">
                <a:moveTo>
                  <a:pt x="0" y="477472"/>
                </a:moveTo>
                <a:lnTo>
                  <a:pt x="3018498" y="477472"/>
                </a:lnTo>
                <a:lnTo>
                  <a:pt x="3018498" y="0"/>
                </a:lnTo>
                <a:lnTo>
                  <a:pt x="0" y="0"/>
                </a:lnTo>
                <a:lnTo>
                  <a:pt x="0" y="4774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90313" y="2101076"/>
            <a:ext cx="7959196" cy="3389777"/>
          </a:xfrm>
          <a:custGeom>
            <a:avLst/>
            <a:gdLst/>
            <a:ahLst/>
            <a:cxnLst/>
            <a:rect l="l" t="t" r="r" b="b"/>
            <a:pathLst>
              <a:path w="7959196" h="3389777">
                <a:moveTo>
                  <a:pt x="0" y="0"/>
                </a:moveTo>
                <a:lnTo>
                  <a:pt x="7959196" y="0"/>
                </a:lnTo>
                <a:lnTo>
                  <a:pt x="7959196" y="3389776"/>
                </a:lnTo>
                <a:lnTo>
                  <a:pt x="0" y="3389776"/>
                </a:lnTo>
                <a:lnTo>
                  <a:pt x="0" y="0"/>
                </a:lnTo>
                <a:close/>
              </a:path>
            </a:pathLst>
          </a:custGeom>
          <a:blipFill>
            <a:blip r:embed="rId5">
              <a:extLst>
                <a:ext uri="{28A0092B-C50C-407E-A947-70E740481C1C}">
                  <a14:useLocalDpi xmlns:a14="http://schemas.microsoft.com/office/drawing/2010/main"/>
                </a:ext>
              </a:extLst>
            </a:blip>
            <a:stretch>
              <a:fillRect/>
            </a:stretch>
          </a:blipFill>
        </p:spPr>
      </p:sp>
      <p:sp>
        <p:nvSpPr>
          <p:cNvPr id="10" name="Freeform 10"/>
          <p:cNvSpPr/>
          <p:nvPr/>
        </p:nvSpPr>
        <p:spPr>
          <a:xfrm>
            <a:off x="11255607" y="4394390"/>
            <a:ext cx="4982480" cy="5482074"/>
          </a:xfrm>
          <a:custGeom>
            <a:avLst/>
            <a:gdLst/>
            <a:ahLst/>
            <a:cxnLst/>
            <a:rect l="l" t="t" r="r" b="b"/>
            <a:pathLst>
              <a:path w="4982480" h="5482074">
                <a:moveTo>
                  <a:pt x="0" y="0"/>
                </a:moveTo>
                <a:lnTo>
                  <a:pt x="4982480" y="0"/>
                </a:lnTo>
                <a:lnTo>
                  <a:pt x="4982480" y="5482074"/>
                </a:lnTo>
                <a:lnTo>
                  <a:pt x="0" y="5482074"/>
                </a:lnTo>
                <a:lnTo>
                  <a:pt x="0" y="0"/>
                </a:lnTo>
                <a:close/>
              </a:path>
            </a:pathLst>
          </a:custGeom>
          <a:blipFill>
            <a:blip r:embed="rId6">
              <a:extLst>
                <a:ext uri="{28A0092B-C50C-407E-A947-70E740481C1C}">
                  <a14:useLocalDpi xmlns:a14="http://schemas.microsoft.com/office/drawing/2010/main"/>
                </a:ext>
              </a:extLst>
            </a:blip>
            <a:stretch>
              <a:fillRect l="-4557" r="-5469"/>
            </a:stretch>
          </a:blipFill>
        </p:spPr>
      </p:sp>
      <p:sp>
        <p:nvSpPr>
          <p:cNvPr id="11" name="Freeform 11"/>
          <p:cNvSpPr/>
          <p:nvPr/>
        </p:nvSpPr>
        <p:spPr>
          <a:xfrm>
            <a:off x="534933" y="-83422"/>
            <a:ext cx="2404495" cy="1942496"/>
          </a:xfrm>
          <a:custGeom>
            <a:avLst/>
            <a:gdLst/>
            <a:ahLst/>
            <a:cxnLst/>
            <a:rect l="l" t="t" r="r" b="b"/>
            <a:pathLst>
              <a:path w="2404495" h="1942496">
                <a:moveTo>
                  <a:pt x="0" y="0"/>
                </a:moveTo>
                <a:lnTo>
                  <a:pt x="2404496" y="0"/>
                </a:lnTo>
                <a:lnTo>
                  <a:pt x="2404496" y="1942496"/>
                </a:lnTo>
                <a:lnTo>
                  <a:pt x="0" y="1942496"/>
                </a:lnTo>
                <a:lnTo>
                  <a:pt x="0" y="0"/>
                </a:lnTo>
                <a:close/>
              </a:path>
            </a:pathLst>
          </a:custGeom>
          <a:blipFill>
            <a:blip r:embed="rId7" cstate="email">
              <a:extLst>
                <a:ext uri="{28A0092B-C50C-407E-A947-70E740481C1C}">
                  <a14:useLocalDpi xmlns:a14="http://schemas.microsoft.com/office/drawing/2010/main"/>
                </a:ext>
              </a:extLst>
            </a:blip>
            <a:stretch>
              <a:fillRect l="-10627" r="-10627"/>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email">
              <a:extLst>
                <a:ext uri="{28A0092B-C50C-407E-A947-70E740481C1C}">
                  <a14:useLocalDpi xmlns:a14="http://schemas.microsoft.com/office/drawing/2010/main"/>
                </a:ext>
              </a:extLst>
            </a:blip>
            <a:stretch>
              <a:fillRect l="-97983" t="-134647"/>
            </a:stretch>
          </a:blipFill>
        </p:spPr>
      </p:sp>
      <p:sp>
        <p:nvSpPr>
          <p:cNvPr id="3" name="Freeform 3"/>
          <p:cNvSpPr/>
          <p:nvPr/>
        </p:nvSpPr>
        <p:spPr>
          <a:xfrm>
            <a:off x="9525" y="-247478"/>
            <a:ext cx="18724010" cy="10534478"/>
          </a:xfrm>
          <a:custGeom>
            <a:avLst/>
            <a:gdLst/>
            <a:ahLst/>
            <a:cxnLst/>
            <a:rect l="l" t="t" r="r" b="b"/>
            <a:pathLst>
              <a:path w="18724010" h="10534478">
                <a:moveTo>
                  <a:pt x="0" y="0"/>
                </a:moveTo>
                <a:lnTo>
                  <a:pt x="18724010" y="0"/>
                </a:lnTo>
                <a:lnTo>
                  <a:pt x="18724010" y="10534478"/>
                </a:lnTo>
                <a:lnTo>
                  <a:pt x="0" y="10534478"/>
                </a:lnTo>
                <a:lnTo>
                  <a:pt x="0" y="0"/>
                </a:lnTo>
                <a:close/>
              </a:path>
            </a:pathLst>
          </a:custGeom>
          <a:blipFill>
            <a:blip r:embed="rId3">
              <a:alphaModFix amt="48000"/>
            </a:blip>
            <a:stretch>
              <a:fillRect l="-6261" r="-6261"/>
            </a:stretch>
          </a:blipFill>
        </p:spPr>
      </p:sp>
      <p:grpSp>
        <p:nvGrpSpPr>
          <p:cNvPr id="4" name="Group 4"/>
          <p:cNvGrpSpPr/>
          <p:nvPr/>
        </p:nvGrpSpPr>
        <p:grpSpPr>
          <a:xfrm>
            <a:off x="13639028" y="5143500"/>
            <a:ext cx="6046636" cy="7507517"/>
            <a:chOff x="0" y="0"/>
            <a:chExt cx="702587" cy="872333"/>
          </a:xfrm>
        </p:grpSpPr>
        <p:sp>
          <p:nvSpPr>
            <p:cNvPr id="5" name="Freeform 5"/>
            <p:cNvSpPr/>
            <p:nvPr/>
          </p:nvSpPr>
          <p:spPr>
            <a:xfrm>
              <a:off x="0" y="0"/>
              <a:ext cx="702587" cy="872333"/>
            </a:xfrm>
            <a:custGeom>
              <a:avLst/>
              <a:gdLst/>
              <a:ahLst/>
              <a:cxnLst/>
              <a:rect l="l" t="t" r="r" b="b"/>
              <a:pathLst>
                <a:path w="702587" h="872333">
                  <a:moveTo>
                    <a:pt x="499387" y="0"/>
                  </a:moveTo>
                  <a:lnTo>
                    <a:pt x="0" y="0"/>
                  </a:lnTo>
                  <a:lnTo>
                    <a:pt x="203200" y="872333"/>
                  </a:lnTo>
                  <a:lnTo>
                    <a:pt x="702587" y="872333"/>
                  </a:lnTo>
                  <a:lnTo>
                    <a:pt x="499387" y="0"/>
                  </a:lnTo>
                  <a:close/>
                </a:path>
              </a:pathLst>
            </a:custGeom>
            <a:blipFill>
              <a:blip r:embed="rId4"/>
              <a:stretch>
                <a:fillRect l="-60294" r="-60294"/>
              </a:stretch>
            </a:blipFill>
          </p:spPr>
        </p:sp>
      </p:grpSp>
      <p:sp>
        <p:nvSpPr>
          <p:cNvPr id="6" name="AutoShape 6"/>
          <p:cNvSpPr/>
          <p:nvPr/>
        </p:nvSpPr>
        <p:spPr>
          <a:xfrm>
            <a:off x="7068003" y="2760433"/>
            <a:ext cx="5130888" cy="19050"/>
          </a:xfrm>
          <a:prstGeom prst="line">
            <a:avLst/>
          </a:prstGeom>
          <a:ln w="38100" cap="flat">
            <a:gradFill>
              <a:gsLst>
                <a:gs pos="0">
                  <a:srgbClr val="FFFFFF">
                    <a:alpha val="100000"/>
                  </a:srgbClr>
                </a:gs>
                <a:gs pos="100000">
                  <a:srgbClr val="000000">
                    <a:alpha val="100000"/>
                  </a:srgbClr>
                </a:gs>
              </a:gsLst>
              <a:lin ang="0"/>
            </a:gradFill>
            <a:prstDash val="solid"/>
            <a:headEnd type="none" w="sm" len="sm"/>
            <a:tailEnd type="none" w="sm" len="sm"/>
          </a:ln>
        </p:spPr>
      </p:sp>
      <p:sp>
        <p:nvSpPr>
          <p:cNvPr id="7" name="Freeform 7"/>
          <p:cNvSpPr/>
          <p:nvPr/>
        </p:nvSpPr>
        <p:spPr>
          <a:xfrm>
            <a:off x="6237728" y="5310874"/>
            <a:ext cx="4685726" cy="4614789"/>
          </a:xfrm>
          <a:custGeom>
            <a:avLst/>
            <a:gdLst/>
            <a:ahLst/>
            <a:cxnLst/>
            <a:rect l="l" t="t" r="r" b="b"/>
            <a:pathLst>
              <a:path w="4685726" h="4614789">
                <a:moveTo>
                  <a:pt x="0" y="0"/>
                </a:moveTo>
                <a:lnTo>
                  <a:pt x="4685726" y="0"/>
                </a:lnTo>
                <a:lnTo>
                  <a:pt x="4685726" y="4614789"/>
                </a:lnTo>
                <a:lnTo>
                  <a:pt x="0" y="4614789"/>
                </a:lnTo>
                <a:lnTo>
                  <a:pt x="0" y="0"/>
                </a:lnTo>
                <a:close/>
              </a:path>
            </a:pathLst>
          </a:custGeom>
          <a:blipFill>
            <a:blip r:embed="rId5"/>
            <a:stretch>
              <a:fillRect l="-5457" r="-1580" b="-8052"/>
            </a:stretch>
          </a:blipFill>
        </p:spPr>
      </p:sp>
      <p:grpSp>
        <p:nvGrpSpPr>
          <p:cNvPr id="8" name="Group 8"/>
          <p:cNvGrpSpPr/>
          <p:nvPr/>
        </p:nvGrpSpPr>
        <p:grpSpPr>
          <a:xfrm>
            <a:off x="-923903" y="-565279"/>
            <a:ext cx="6046636" cy="7507517"/>
            <a:chOff x="0" y="0"/>
            <a:chExt cx="702587" cy="872333"/>
          </a:xfrm>
        </p:grpSpPr>
        <p:sp>
          <p:nvSpPr>
            <p:cNvPr id="9" name="Freeform 9"/>
            <p:cNvSpPr/>
            <p:nvPr/>
          </p:nvSpPr>
          <p:spPr>
            <a:xfrm>
              <a:off x="0" y="0"/>
              <a:ext cx="702587" cy="872333"/>
            </a:xfrm>
            <a:custGeom>
              <a:avLst/>
              <a:gdLst/>
              <a:ahLst/>
              <a:cxnLst/>
              <a:rect l="l" t="t" r="r" b="b"/>
              <a:pathLst>
                <a:path w="702587" h="872333">
                  <a:moveTo>
                    <a:pt x="499387" y="0"/>
                  </a:moveTo>
                  <a:lnTo>
                    <a:pt x="0" y="0"/>
                  </a:lnTo>
                  <a:lnTo>
                    <a:pt x="203200" y="872333"/>
                  </a:lnTo>
                  <a:lnTo>
                    <a:pt x="702587" y="872333"/>
                  </a:lnTo>
                  <a:lnTo>
                    <a:pt x="499387" y="0"/>
                  </a:lnTo>
                  <a:close/>
                </a:path>
              </a:pathLst>
            </a:custGeom>
            <a:blipFill>
              <a:blip r:embed="rId6" cstate="email">
                <a:extLst>
                  <a:ext uri="{28A0092B-C50C-407E-A947-70E740481C1C}">
                    <a14:useLocalDpi xmlns:a14="http://schemas.microsoft.com/office/drawing/2010/main"/>
                  </a:ext>
                </a:extLst>
              </a:blip>
              <a:stretch>
                <a:fillRect l="-60364" r="-60364"/>
              </a:stretch>
            </a:blipFill>
          </p:spPr>
        </p:sp>
      </p:grpSp>
      <p:sp>
        <p:nvSpPr>
          <p:cNvPr id="10" name="TextBox 10"/>
          <p:cNvSpPr txBox="1"/>
          <p:nvPr/>
        </p:nvSpPr>
        <p:spPr>
          <a:xfrm>
            <a:off x="1028700" y="914400"/>
            <a:ext cx="15846290" cy="2126996"/>
          </a:xfrm>
          <a:prstGeom prst="rect">
            <a:avLst/>
          </a:prstGeom>
        </p:spPr>
        <p:txBody>
          <a:bodyPr lIns="0" tIns="0" rIns="0" bIns="0" rtlCol="0" anchor="t">
            <a:spAutoFit/>
          </a:bodyPr>
          <a:lstStyle/>
          <a:p>
            <a:pPr algn="ctr">
              <a:lnSpc>
                <a:spcPts val="5614"/>
              </a:lnSpc>
            </a:pPr>
            <a:r>
              <a:rPr lang="en-US" sz="4010">
                <a:solidFill>
                  <a:srgbClr val="FFFFFF"/>
                </a:solidFill>
                <a:latin typeface="Alta"/>
                <a:ea typeface="Alta"/>
                <a:cs typeface="Alta"/>
                <a:sym typeface="Alta"/>
              </a:rPr>
              <a:t>10.   List all delivery partners who have completed more than 1 delivery</a:t>
            </a:r>
          </a:p>
          <a:p>
            <a:pPr algn="ctr">
              <a:lnSpc>
                <a:spcPts val="5614"/>
              </a:lnSpc>
            </a:pPr>
            <a:endParaRPr lang="en-US" sz="4010">
              <a:solidFill>
                <a:srgbClr val="FFFFFF"/>
              </a:solidFill>
              <a:latin typeface="Alta"/>
              <a:ea typeface="Alta"/>
              <a:cs typeface="Alta"/>
              <a:sym typeface="Alta"/>
            </a:endParaRPr>
          </a:p>
        </p:txBody>
      </p:sp>
      <p:sp>
        <p:nvSpPr>
          <p:cNvPr id="11" name="Freeform 11"/>
          <p:cNvSpPr/>
          <p:nvPr/>
        </p:nvSpPr>
        <p:spPr>
          <a:xfrm>
            <a:off x="1028700" y="2533711"/>
            <a:ext cx="15169967" cy="2178881"/>
          </a:xfrm>
          <a:custGeom>
            <a:avLst/>
            <a:gdLst/>
            <a:ahLst/>
            <a:cxnLst/>
            <a:rect l="l" t="t" r="r" b="b"/>
            <a:pathLst>
              <a:path w="15169967" h="2178881">
                <a:moveTo>
                  <a:pt x="0" y="0"/>
                </a:moveTo>
                <a:lnTo>
                  <a:pt x="15169967" y="0"/>
                </a:lnTo>
                <a:lnTo>
                  <a:pt x="15169967" y="2178881"/>
                </a:lnTo>
                <a:lnTo>
                  <a:pt x="0" y="2178881"/>
                </a:lnTo>
                <a:lnTo>
                  <a:pt x="0" y="0"/>
                </a:lnTo>
                <a:close/>
              </a:path>
            </a:pathLst>
          </a:custGeom>
          <a:blipFill>
            <a:blip r:embed="rId7"/>
            <a:stretch>
              <a:fillRect l="-526" r="-526" b="-1136"/>
            </a:stretch>
          </a:blipFill>
        </p:spPr>
      </p:sp>
      <p:sp>
        <p:nvSpPr>
          <p:cNvPr id="12" name="Freeform 12"/>
          <p:cNvSpPr/>
          <p:nvPr/>
        </p:nvSpPr>
        <p:spPr>
          <a:xfrm>
            <a:off x="1181100" y="2686111"/>
            <a:ext cx="15169967" cy="2178881"/>
          </a:xfrm>
          <a:custGeom>
            <a:avLst/>
            <a:gdLst/>
            <a:ahLst/>
            <a:cxnLst/>
            <a:rect l="l" t="t" r="r" b="b"/>
            <a:pathLst>
              <a:path w="15169967" h="2178881">
                <a:moveTo>
                  <a:pt x="0" y="0"/>
                </a:moveTo>
                <a:lnTo>
                  <a:pt x="15169967" y="0"/>
                </a:lnTo>
                <a:lnTo>
                  <a:pt x="15169967" y="2178881"/>
                </a:lnTo>
                <a:lnTo>
                  <a:pt x="0" y="2178881"/>
                </a:lnTo>
                <a:lnTo>
                  <a:pt x="0" y="0"/>
                </a:lnTo>
                <a:close/>
              </a:path>
            </a:pathLst>
          </a:custGeom>
          <a:blipFill>
            <a:blip r:embed="rId7"/>
            <a:stretch>
              <a:fillRect l="-526" r="-526" b="-1136"/>
            </a:stretch>
          </a:blipFill>
        </p:spPr>
      </p:sp>
      <p:sp>
        <p:nvSpPr>
          <p:cNvPr id="13" name="Freeform 13"/>
          <p:cNvSpPr/>
          <p:nvPr/>
        </p:nvSpPr>
        <p:spPr>
          <a:xfrm>
            <a:off x="229794" y="-247478"/>
            <a:ext cx="2404495" cy="1942496"/>
          </a:xfrm>
          <a:custGeom>
            <a:avLst/>
            <a:gdLst/>
            <a:ahLst/>
            <a:cxnLst/>
            <a:rect l="l" t="t" r="r" b="b"/>
            <a:pathLst>
              <a:path w="2404495" h="1942496">
                <a:moveTo>
                  <a:pt x="0" y="0"/>
                </a:moveTo>
                <a:lnTo>
                  <a:pt x="2404495" y="0"/>
                </a:lnTo>
                <a:lnTo>
                  <a:pt x="2404495" y="1942496"/>
                </a:lnTo>
                <a:lnTo>
                  <a:pt x="0" y="1942496"/>
                </a:lnTo>
                <a:lnTo>
                  <a:pt x="0" y="0"/>
                </a:lnTo>
                <a:close/>
              </a:path>
            </a:pathLst>
          </a:custGeom>
          <a:blipFill>
            <a:blip r:embed="rId8" cstate="email">
              <a:extLst>
                <a:ext uri="{28A0092B-C50C-407E-A947-70E740481C1C}">
                  <a14:useLocalDpi xmlns:a14="http://schemas.microsoft.com/office/drawing/2010/main"/>
                </a:ext>
              </a:extLst>
            </a:blip>
            <a:stretch>
              <a:fillRect l="-10627" r="-10627"/>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email">
              <a:extLst>
                <a:ext uri="{28A0092B-C50C-407E-A947-70E740481C1C}">
                  <a14:useLocalDpi xmlns:a14="http://schemas.microsoft.com/office/drawing/2010/main"/>
                </a:ext>
              </a:extLst>
            </a:blip>
            <a:stretch>
              <a:fillRect t="-9888" b="-9888"/>
            </a:stretch>
          </a:blipFill>
        </p:spPr>
      </p:sp>
      <p:grpSp>
        <p:nvGrpSpPr>
          <p:cNvPr id="3" name="Group 3"/>
          <p:cNvGrpSpPr/>
          <p:nvPr/>
        </p:nvGrpSpPr>
        <p:grpSpPr>
          <a:xfrm>
            <a:off x="534933" y="2101076"/>
            <a:ext cx="17218133" cy="4586628"/>
            <a:chOff x="0" y="0"/>
            <a:chExt cx="4534817" cy="1208001"/>
          </a:xfrm>
        </p:grpSpPr>
        <p:sp>
          <p:nvSpPr>
            <p:cNvPr id="4" name="Freeform 4"/>
            <p:cNvSpPr/>
            <p:nvPr/>
          </p:nvSpPr>
          <p:spPr>
            <a:xfrm>
              <a:off x="0" y="0"/>
              <a:ext cx="4534817" cy="1208001"/>
            </a:xfrm>
            <a:custGeom>
              <a:avLst/>
              <a:gdLst/>
              <a:ahLst/>
              <a:cxnLst/>
              <a:rect l="l" t="t" r="r" b="b"/>
              <a:pathLst>
                <a:path w="4534817" h="1208001">
                  <a:moveTo>
                    <a:pt x="0" y="0"/>
                  </a:moveTo>
                  <a:lnTo>
                    <a:pt x="4534817" y="0"/>
                  </a:lnTo>
                  <a:lnTo>
                    <a:pt x="4534817" y="1208001"/>
                  </a:lnTo>
                  <a:lnTo>
                    <a:pt x="0" y="1208001"/>
                  </a:lnTo>
                  <a:close/>
                </a:path>
              </a:pathLst>
            </a:custGeom>
            <a:solidFill>
              <a:srgbClr val="212C28">
                <a:alpha val="65882"/>
              </a:srgbClr>
            </a:solidFill>
          </p:spPr>
        </p:sp>
        <p:sp>
          <p:nvSpPr>
            <p:cNvPr id="5" name="TextBox 5"/>
            <p:cNvSpPr txBox="1"/>
            <p:nvPr/>
          </p:nvSpPr>
          <p:spPr>
            <a:xfrm>
              <a:off x="0" y="-76200"/>
              <a:ext cx="4534817" cy="1284201"/>
            </a:xfrm>
            <a:prstGeom prst="rect">
              <a:avLst/>
            </a:prstGeom>
          </p:spPr>
          <p:txBody>
            <a:bodyPr lIns="50800" tIns="50800" rIns="50800" bIns="50800" rtlCol="0" anchor="ctr"/>
            <a:lstStyle/>
            <a:p>
              <a:pPr algn="ctr">
                <a:lnSpc>
                  <a:spcPts val="3500"/>
                </a:lnSpc>
              </a:pPr>
              <a:endParaRPr/>
            </a:p>
          </p:txBody>
        </p:sp>
      </p:grpSp>
      <p:sp>
        <p:nvSpPr>
          <p:cNvPr id="6" name="Freeform 6"/>
          <p:cNvSpPr/>
          <p:nvPr/>
        </p:nvSpPr>
        <p:spPr>
          <a:xfrm>
            <a:off x="7634751" y="8780828"/>
            <a:ext cx="3018498" cy="477472"/>
          </a:xfrm>
          <a:custGeom>
            <a:avLst/>
            <a:gdLst/>
            <a:ahLst/>
            <a:cxnLst/>
            <a:rect l="l" t="t" r="r" b="b"/>
            <a:pathLst>
              <a:path w="3018498" h="477472">
                <a:moveTo>
                  <a:pt x="0" y="0"/>
                </a:moveTo>
                <a:lnTo>
                  <a:pt x="3018498" y="0"/>
                </a:lnTo>
                <a:lnTo>
                  <a:pt x="3018498" y="477472"/>
                </a:lnTo>
                <a:lnTo>
                  <a:pt x="0" y="4774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V="1">
            <a:off x="7634751" y="2336546"/>
            <a:ext cx="3018498" cy="477472"/>
          </a:xfrm>
          <a:custGeom>
            <a:avLst/>
            <a:gdLst/>
            <a:ahLst/>
            <a:cxnLst/>
            <a:rect l="l" t="t" r="r" b="b"/>
            <a:pathLst>
              <a:path w="3018498" h="477472">
                <a:moveTo>
                  <a:pt x="0" y="477472"/>
                </a:moveTo>
                <a:lnTo>
                  <a:pt x="3018498" y="477472"/>
                </a:lnTo>
                <a:lnTo>
                  <a:pt x="3018498" y="0"/>
                </a:lnTo>
                <a:lnTo>
                  <a:pt x="0" y="0"/>
                </a:lnTo>
                <a:lnTo>
                  <a:pt x="0" y="4774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28700" y="3039113"/>
            <a:ext cx="11176533" cy="3436674"/>
          </a:xfrm>
          <a:custGeom>
            <a:avLst/>
            <a:gdLst/>
            <a:ahLst/>
            <a:cxnLst/>
            <a:rect l="l" t="t" r="r" b="b"/>
            <a:pathLst>
              <a:path w="11176533" h="3436674">
                <a:moveTo>
                  <a:pt x="0" y="0"/>
                </a:moveTo>
                <a:lnTo>
                  <a:pt x="11176533" y="0"/>
                </a:lnTo>
                <a:lnTo>
                  <a:pt x="11176533" y="3436674"/>
                </a:lnTo>
                <a:lnTo>
                  <a:pt x="0" y="3436674"/>
                </a:lnTo>
                <a:lnTo>
                  <a:pt x="0" y="0"/>
                </a:lnTo>
                <a:close/>
              </a:path>
            </a:pathLst>
          </a:custGeom>
          <a:blipFill>
            <a:blip r:embed="rId5"/>
            <a:stretch>
              <a:fillRect/>
            </a:stretch>
          </a:blipFill>
        </p:spPr>
      </p:sp>
      <p:sp>
        <p:nvSpPr>
          <p:cNvPr id="9" name="Freeform 9"/>
          <p:cNvSpPr/>
          <p:nvPr/>
        </p:nvSpPr>
        <p:spPr>
          <a:xfrm>
            <a:off x="11219493" y="6745132"/>
            <a:ext cx="4744962" cy="2513168"/>
          </a:xfrm>
          <a:custGeom>
            <a:avLst/>
            <a:gdLst/>
            <a:ahLst/>
            <a:cxnLst/>
            <a:rect l="l" t="t" r="r" b="b"/>
            <a:pathLst>
              <a:path w="4744962" h="2513168">
                <a:moveTo>
                  <a:pt x="0" y="0"/>
                </a:moveTo>
                <a:lnTo>
                  <a:pt x="4744962" y="0"/>
                </a:lnTo>
                <a:lnTo>
                  <a:pt x="4744962" y="2513168"/>
                </a:lnTo>
                <a:lnTo>
                  <a:pt x="0" y="2513168"/>
                </a:lnTo>
                <a:lnTo>
                  <a:pt x="0" y="0"/>
                </a:lnTo>
                <a:close/>
              </a:path>
            </a:pathLst>
          </a:custGeom>
          <a:blipFill>
            <a:blip r:embed="rId6"/>
            <a:stretch>
              <a:fillRect r="-4461" b="-23626"/>
            </a:stretch>
          </a:blipFill>
        </p:spPr>
      </p:sp>
      <p:sp>
        <p:nvSpPr>
          <p:cNvPr id="10" name="Freeform 10"/>
          <p:cNvSpPr/>
          <p:nvPr/>
        </p:nvSpPr>
        <p:spPr>
          <a:xfrm>
            <a:off x="14430276" y="2101076"/>
            <a:ext cx="2526785" cy="2427742"/>
          </a:xfrm>
          <a:custGeom>
            <a:avLst/>
            <a:gdLst/>
            <a:ahLst/>
            <a:cxnLst/>
            <a:rect l="l" t="t" r="r" b="b"/>
            <a:pathLst>
              <a:path w="2526785" h="2427742">
                <a:moveTo>
                  <a:pt x="0" y="0"/>
                </a:moveTo>
                <a:lnTo>
                  <a:pt x="2526785" y="0"/>
                </a:lnTo>
                <a:lnTo>
                  <a:pt x="2526785" y="2427742"/>
                </a:lnTo>
                <a:lnTo>
                  <a:pt x="0" y="2427742"/>
                </a:lnTo>
                <a:lnTo>
                  <a:pt x="0" y="0"/>
                </a:lnTo>
                <a:close/>
              </a:path>
            </a:pathLst>
          </a:custGeom>
          <a:blipFill>
            <a:blip r:embed="rId7"/>
            <a:stretch>
              <a:fillRect b="-12271"/>
            </a:stretch>
          </a:blipFill>
        </p:spPr>
      </p:sp>
      <p:sp>
        <p:nvSpPr>
          <p:cNvPr id="11" name="TextBox 11"/>
          <p:cNvSpPr txBox="1"/>
          <p:nvPr/>
        </p:nvSpPr>
        <p:spPr>
          <a:xfrm>
            <a:off x="1028700" y="914400"/>
            <a:ext cx="16230600" cy="1422146"/>
          </a:xfrm>
          <a:prstGeom prst="rect">
            <a:avLst/>
          </a:prstGeom>
        </p:spPr>
        <p:txBody>
          <a:bodyPr lIns="0" tIns="0" rIns="0" bIns="0" rtlCol="0" anchor="t">
            <a:spAutoFit/>
          </a:bodyPr>
          <a:lstStyle/>
          <a:p>
            <a:pPr algn="ctr">
              <a:lnSpc>
                <a:spcPts val="5614"/>
              </a:lnSpc>
            </a:pPr>
            <a:r>
              <a:rPr lang="en-US" sz="4010">
                <a:solidFill>
                  <a:srgbClr val="FFFFFF"/>
                </a:solidFill>
                <a:latin typeface="Alta"/>
                <a:ea typeface="Alta"/>
                <a:cs typeface="Alta"/>
                <a:sym typeface="Alta"/>
              </a:rPr>
              <a:t>11.  Find the customers who have placed orders on exactly three different days</a:t>
            </a:r>
          </a:p>
        </p:txBody>
      </p:sp>
      <p:sp>
        <p:nvSpPr>
          <p:cNvPr id="12" name="Freeform 12"/>
          <p:cNvSpPr/>
          <p:nvPr/>
        </p:nvSpPr>
        <p:spPr>
          <a:xfrm>
            <a:off x="305238" y="-259873"/>
            <a:ext cx="2518040" cy="1942496"/>
          </a:xfrm>
          <a:custGeom>
            <a:avLst/>
            <a:gdLst/>
            <a:ahLst/>
            <a:cxnLst/>
            <a:rect l="l" t="t" r="r" b="b"/>
            <a:pathLst>
              <a:path w="2518040" h="1942496">
                <a:moveTo>
                  <a:pt x="0" y="0"/>
                </a:moveTo>
                <a:lnTo>
                  <a:pt x="2518039" y="0"/>
                </a:lnTo>
                <a:lnTo>
                  <a:pt x="2518039" y="1942496"/>
                </a:lnTo>
                <a:lnTo>
                  <a:pt x="0" y="1942496"/>
                </a:lnTo>
                <a:lnTo>
                  <a:pt x="0" y="0"/>
                </a:lnTo>
                <a:close/>
              </a:path>
            </a:pathLst>
          </a:custGeom>
          <a:blipFill>
            <a:blip r:embed="rId8" cstate="email">
              <a:extLst>
                <a:ext uri="{28A0092B-C50C-407E-A947-70E740481C1C}">
                  <a14:useLocalDpi xmlns:a14="http://schemas.microsoft.com/office/drawing/2010/main"/>
                </a:ext>
              </a:extLst>
            </a:blip>
            <a:stretch>
              <a:fillRect l="-10148" r="-5638"/>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0830460" y="0"/>
            <a:ext cx="3648060" cy="5075271"/>
            <a:chOff x="0" y="0"/>
            <a:chExt cx="4932356" cy="6767027"/>
          </a:xfrm>
        </p:grpSpPr>
        <p:pic>
          <p:nvPicPr>
            <p:cNvPr id="3" name="Picture 3"/>
            <p:cNvPicPr>
              <a:picLocks noChangeAspect="1"/>
            </p:cNvPicPr>
            <p:nvPr/>
          </p:nvPicPr>
          <p:blipFill>
            <a:blip r:embed="rId2" cstate="email">
              <a:extLst>
                <a:ext uri="{28A0092B-C50C-407E-A947-70E740481C1C}">
                  <a14:useLocalDpi xmlns:a14="http://schemas.microsoft.com/office/drawing/2010/main"/>
                </a:ext>
              </a:extLst>
            </a:blip>
            <a:srcRect l="36802" r="36137"/>
            <a:stretch>
              <a:fillRect/>
            </a:stretch>
          </p:blipFill>
          <p:spPr>
            <a:xfrm>
              <a:off x="0" y="0"/>
              <a:ext cx="4932356" cy="6767027"/>
            </a:xfrm>
            <a:prstGeom prst="rect">
              <a:avLst/>
            </a:prstGeom>
          </p:spPr>
        </p:pic>
      </p:grpSp>
      <p:grpSp>
        <p:nvGrpSpPr>
          <p:cNvPr id="4" name="Group 4"/>
          <p:cNvGrpSpPr/>
          <p:nvPr/>
        </p:nvGrpSpPr>
        <p:grpSpPr>
          <a:xfrm>
            <a:off x="-1676401" y="1458326"/>
            <a:ext cx="12341353" cy="8046979"/>
            <a:chOff x="0" y="0"/>
            <a:chExt cx="16686115" cy="10729305"/>
          </a:xfrm>
        </p:grpSpPr>
        <p:pic>
          <p:nvPicPr>
            <p:cNvPr id="5" name="Picture 5"/>
            <p:cNvPicPr>
              <a:picLocks noChangeAspect="1"/>
            </p:cNvPicPr>
            <p:nvPr/>
          </p:nvPicPr>
          <p:blipFill>
            <a:blip r:embed="rId3" cstate="email">
              <a:alphaModFix amt="43999"/>
              <a:extLst>
                <a:ext uri="{28A0092B-C50C-407E-A947-70E740481C1C}">
                  <a14:useLocalDpi xmlns:a14="http://schemas.microsoft.com/office/drawing/2010/main"/>
                </a:ext>
              </a:extLst>
            </a:blip>
            <a:srcRect t="28579" b="28579"/>
            <a:stretch>
              <a:fillRect/>
            </a:stretch>
          </p:blipFill>
          <p:spPr>
            <a:xfrm>
              <a:off x="0" y="0"/>
              <a:ext cx="16686115" cy="10729305"/>
            </a:xfrm>
            <a:prstGeom prst="rect">
              <a:avLst/>
            </a:prstGeom>
          </p:spPr>
        </p:pic>
      </p:grpSp>
      <p:grpSp>
        <p:nvGrpSpPr>
          <p:cNvPr id="6" name="Group 6"/>
          <p:cNvGrpSpPr/>
          <p:nvPr/>
        </p:nvGrpSpPr>
        <p:grpSpPr>
          <a:xfrm>
            <a:off x="14639940" y="0"/>
            <a:ext cx="3648060" cy="5075271"/>
            <a:chOff x="0" y="0"/>
            <a:chExt cx="4932356" cy="6767027"/>
          </a:xfrm>
        </p:grpSpPr>
        <p:pic>
          <p:nvPicPr>
            <p:cNvPr id="7" name="Picture 7"/>
            <p:cNvPicPr>
              <a:picLocks noChangeAspect="1"/>
            </p:cNvPicPr>
            <p:nvPr/>
          </p:nvPicPr>
          <p:blipFill>
            <a:blip r:embed="rId4" cstate="email">
              <a:extLst>
                <a:ext uri="{28A0092B-C50C-407E-A947-70E740481C1C}">
                  <a14:useLocalDpi xmlns:a14="http://schemas.microsoft.com/office/drawing/2010/main"/>
                </a:ext>
              </a:extLst>
            </a:blip>
            <a:srcRect l="30866" r="30866"/>
            <a:stretch>
              <a:fillRect/>
            </a:stretch>
          </p:blipFill>
          <p:spPr>
            <a:xfrm>
              <a:off x="0" y="0"/>
              <a:ext cx="4932356" cy="6767027"/>
            </a:xfrm>
            <a:prstGeom prst="rect">
              <a:avLst/>
            </a:prstGeom>
          </p:spPr>
        </p:pic>
      </p:grpSp>
      <p:grpSp>
        <p:nvGrpSpPr>
          <p:cNvPr id="8" name="Group 8"/>
          <p:cNvGrpSpPr/>
          <p:nvPr/>
        </p:nvGrpSpPr>
        <p:grpSpPr>
          <a:xfrm>
            <a:off x="10830460" y="5143500"/>
            <a:ext cx="3648060" cy="5075271"/>
            <a:chOff x="0" y="0"/>
            <a:chExt cx="4932356" cy="6767027"/>
          </a:xfrm>
        </p:grpSpPr>
        <p:pic>
          <p:nvPicPr>
            <p:cNvPr id="9" name="Picture 9"/>
            <p:cNvPicPr>
              <a:picLocks noChangeAspect="1"/>
            </p:cNvPicPr>
            <p:nvPr/>
          </p:nvPicPr>
          <p:blipFill>
            <a:blip r:embed="rId5"/>
            <a:srcRect l="13555" r="13555"/>
            <a:stretch>
              <a:fillRect/>
            </a:stretch>
          </p:blipFill>
          <p:spPr>
            <a:xfrm>
              <a:off x="0" y="0"/>
              <a:ext cx="4932356" cy="6767027"/>
            </a:xfrm>
            <a:prstGeom prst="rect">
              <a:avLst/>
            </a:prstGeom>
          </p:spPr>
        </p:pic>
      </p:grpSp>
      <p:grpSp>
        <p:nvGrpSpPr>
          <p:cNvPr id="10" name="Group 10"/>
          <p:cNvGrpSpPr/>
          <p:nvPr/>
        </p:nvGrpSpPr>
        <p:grpSpPr>
          <a:xfrm>
            <a:off x="14639940" y="5211729"/>
            <a:ext cx="3648060" cy="5075271"/>
            <a:chOff x="0" y="0"/>
            <a:chExt cx="4932356" cy="6767027"/>
          </a:xfrm>
        </p:grpSpPr>
        <p:pic>
          <p:nvPicPr>
            <p:cNvPr id="11" name="Picture 11"/>
            <p:cNvPicPr>
              <a:picLocks noChangeAspect="1"/>
            </p:cNvPicPr>
            <p:nvPr/>
          </p:nvPicPr>
          <p:blipFill>
            <a:blip r:embed="rId6"/>
            <a:srcRect l="17600" t="6959" r="37189"/>
            <a:stretch>
              <a:fillRect/>
            </a:stretch>
          </p:blipFill>
          <p:spPr>
            <a:xfrm>
              <a:off x="0" y="0"/>
              <a:ext cx="4932356" cy="6767027"/>
            </a:xfrm>
            <a:prstGeom prst="rect">
              <a:avLst/>
            </a:prstGeom>
          </p:spPr>
        </p:pic>
      </p:grpSp>
      <p:sp>
        <p:nvSpPr>
          <p:cNvPr id="12" name="Freeform 12"/>
          <p:cNvSpPr/>
          <p:nvPr/>
        </p:nvSpPr>
        <p:spPr>
          <a:xfrm>
            <a:off x="974578" y="2213100"/>
            <a:ext cx="14906212" cy="3268716"/>
          </a:xfrm>
          <a:custGeom>
            <a:avLst/>
            <a:gdLst/>
            <a:ahLst/>
            <a:cxnLst/>
            <a:rect l="l" t="t" r="r" b="b"/>
            <a:pathLst>
              <a:path w="15115447" h="3268716">
                <a:moveTo>
                  <a:pt x="0" y="0"/>
                </a:moveTo>
                <a:lnTo>
                  <a:pt x="15115447" y="0"/>
                </a:lnTo>
                <a:lnTo>
                  <a:pt x="15115447" y="3268716"/>
                </a:lnTo>
                <a:lnTo>
                  <a:pt x="0" y="3268716"/>
                </a:lnTo>
                <a:lnTo>
                  <a:pt x="0" y="0"/>
                </a:lnTo>
                <a:close/>
              </a:path>
            </a:pathLst>
          </a:custGeom>
          <a:blipFill>
            <a:blip r:embed="rId7"/>
            <a:stretch>
              <a:fillRect/>
            </a:stretch>
          </a:blipFill>
        </p:spPr>
      </p:sp>
      <p:sp>
        <p:nvSpPr>
          <p:cNvPr id="13" name="Freeform 13"/>
          <p:cNvSpPr/>
          <p:nvPr/>
        </p:nvSpPr>
        <p:spPr>
          <a:xfrm>
            <a:off x="3432950" y="6681946"/>
            <a:ext cx="7232002" cy="1516664"/>
          </a:xfrm>
          <a:custGeom>
            <a:avLst/>
            <a:gdLst/>
            <a:ahLst/>
            <a:cxnLst/>
            <a:rect l="l" t="t" r="r" b="b"/>
            <a:pathLst>
              <a:path w="7333516" h="1516664">
                <a:moveTo>
                  <a:pt x="0" y="0"/>
                </a:moveTo>
                <a:lnTo>
                  <a:pt x="7333517" y="0"/>
                </a:lnTo>
                <a:lnTo>
                  <a:pt x="7333517" y="1516664"/>
                </a:lnTo>
                <a:lnTo>
                  <a:pt x="0" y="1516664"/>
                </a:lnTo>
                <a:lnTo>
                  <a:pt x="0" y="0"/>
                </a:lnTo>
                <a:close/>
              </a:path>
            </a:pathLst>
          </a:custGeom>
          <a:blipFill>
            <a:blip r:embed="rId8"/>
            <a:stretch>
              <a:fillRect/>
            </a:stretch>
          </a:blipFill>
        </p:spPr>
      </p:sp>
      <p:sp>
        <p:nvSpPr>
          <p:cNvPr id="14" name="TextBox 14"/>
          <p:cNvSpPr txBox="1"/>
          <p:nvPr/>
        </p:nvSpPr>
        <p:spPr>
          <a:xfrm>
            <a:off x="432439" y="337678"/>
            <a:ext cx="16005928" cy="2126996"/>
          </a:xfrm>
          <a:prstGeom prst="rect">
            <a:avLst/>
          </a:prstGeom>
        </p:spPr>
        <p:txBody>
          <a:bodyPr wrap="square" lIns="0" tIns="0" rIns="0" bIns="0" rtlCol="0" anchor="t">
            <a:spAutoFit/>
          </a:bodyPr>
          <a:lstStyle/>
          <a:p>
            <a:pPr algn="ctr">
              <a:lnSpc>
                <a:spcPts val="5614"/>
              </a:lnSpc>
            </a:pPr>
            <a:r>
              <a:rPr lang="en-US" sz="4010">
                <a:solidFill>
                  <a:srgbClr val="FFFFFF"/>
                </a:solidFill>
                <a:latin typeface="Alta"/>
                <a:ea typeface="Alta"/>
                <a:cs typeface="Alta"/>
                <a:sym typeface="Alta"/>
              </a:rPr>
              <a:t>12.    Find the delivery partner who has worked with the most different customers.</a:t>
            </a:r>
          </a:p>
          <a:p>
            <a:pPr algn="ctr">
              <a:lnSpc>
                <a:spcPts val="5614"/>
              </a:lnSpc>
            </a:pPr>
            <a:endParaRPr lang="en-US" sz="4010">
              <a:solidFill>
                <a:srgbClr val="FFFFFF"/>
              </a:solidFill>
              <a:latin typeface="Alta"/>
              <a:ea typeface="Alta"/>
              <a:cs typeface="Alta"/>
              <a:sym typeface="Alta"/>
            </a:endParaRPr>
          </a:p>
        </p:txBody>
      </p:sp>
      <p:sp>
        <p:nvSpPr>
          <p:cNvPr id="15" name="Freeform 15"/>
          <p:cNvSpPr/>
          <p:nvPr/>
        </p:nvSpPr>
        <p:spPr>
          <a:xfrm>
            <a:off x="242623" y="771731"/>
            <a:ext cx="2483184" cy="1942496"/>
          </a:xfrm>
          <a:custGeom>
            <a:avLst/>
            <a:gdLst/>
            <a:ahLst/>
            <a:cxnLst/>
            <a:rect l="l" t="t" r="r" b="b"/>
            <a:pathLst>
              <a:path w="2518040" h="1942496">
                <a:moveTo>
                  <a:pt x="0" y="0"/>
                </a:moveTo>
                <a:lnTo>
                  <a:pt x="2518039" y="0"/>
                </a:lnTo>
                <a:lnTo>
                  <a:pt x="2518039" y="1942496"/>
                </a:lnTo>
                <a:lnTo>
                  <a:pt x="0" y="1942496"/>
                </a:lnTo>
                <a:lnTo>
                  <a:pt x="0" y="0"/>
                </a:lnTo>
                <a:close/>
              </a:path>
            </a:pathLst>
          </a:custGeom>
          <a:blipFill>
            <a:blip r:embed="rId9" cstate="email">
              <a:extLst>
                <a:ext uri="{28A0092B-C50C-407E-A947-70E740481C1C}">
                  <a14:useLocalDpi xmlns:a14="http://schemas.microsoft.com/office/drawing/2010/main"/>
                </a:ext>
              </a:extLst>
            </a:blip>
            <a:stretch>
              <a:fillRect l="-10148" r="-5638"/>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0A01"/>
        </a:solidFill>
        <a:effectLst/>
      </p:bgPr>
    </p:bg>
    <p:spTree>
      <p:nvGrpSpPr>
        <p:cNvPr id="1" name=""/>
        <p:cNvGrpSpPr/>
        <p:nvPr/>
      </p:nvGrpSpPr>
      <p:grpSpPr>
        <a:xfrm>
          <a:off x="0" y="0"/>
          <a:ext cx="0" cy="0"/>
          <a:chOff x="0" y="0"/>
          <a:chExt cx="0" cy="0"/>
        </a:xfrm>
      </p:grpSpPr>
      <p:grpSp>
        <p:nvGrpSpPr>
          <p:cNvPr id="2" name="Group 2"/>
          <p:cNvGrpSpPr/>
          <p:nvPr/>
        </p:nvGrpSpPr>
        <p:grpSpPr>
          <a:xfrm>
            <a:off x="11279018" y="-191797"/>
            <a:ext cx="3381343" cy="5398251"/>
            <a:chOff x="0" y="0"/>
            <a:chExt cx="4508458" cy="7197669"/>
          </a:xfrm>
        </p:grpSpPr>
        <p:pic>
          <p:nvPicPr>
            <p:cNvPr id="3" name="Picture 3"/>
            <p:cNvPicPr>
              <a:picLocks noChangeAspect="1"/>
            </p:cNvPicPr>
            <p:nvPr/>
          </p:nvPicPr>
          <p:blipFill>
            <a:blip r:embed="rId2"/>
            <a:srcRect l="9644" r="50312"/>
            <a:stretch>
              <a:fillRect/>
            </a:stretch>
          </p:blipFill>
          <p:spPr>
            <a:xfrm>
              <a:off x="0" y="0"/>
              <a:ext cx="4508458" cy="7197669"/>
            </a:xfrm>
            <a:prstGeom prst="rect">
              <a:avLst/>
            </a:prstGeom>
          </p:spPr>
        </p:pic>
      </p:grpSp>
      <p:grpSp>
        <p:nvGrpSpPr>
          <p:cNvPr id="4" name="Group 4"/>
          <p:cNvGrpSpPr/>
          <p:nvPr/>
        </p:nvGrpSpPr>
        <p:grpSpPr>
          <a:xfrm>
            <a:off x="11279018" y="4893703"/>
            <a:ext cx="3381343" cy="5143500"/>
            <a:chOff x="0" y="0"/>
            <a:chExt cx="4508458" cy="6858000"/>
          </a:xfrm>
        </p:grpSpPr>
        <p:pic>
          <p:nvPicPr>
            <p:cNvPr id="5" name="Picture 5"/>
            <p:cNvPicPr>
              <a:picLocks noChangeAspect="1"/>
            </p:cNvPicPr>
            <p:nvPr/>
          </p:nvPicPr>
          <p:blipFill>
            <a:blip r:embed="rId3"/>
            <a:srcRect l="31510" r="31510"/>
            <a:stretch>
              <a:fillRect/>
            </a:stretch>
          </p:blipFill>
          <p:spPr>
            <a:xfrm>
              <a:off x="0" y="0"/>
              <a:ext cx="4508458" cy="6858000"/>
            </a:xfrm>
            <a:prstGeom prst="rect">
              <a:avLst/>
            </a:prstGeom>
          </p:spPr>
        </p:pic>
      </p:grpSp>
      <p:grpSp>
        <p:nvGrpSpPr>
          <p:cNvPr id="6" name="Group 6"/>
          <p:cNvGrpSpPr/>
          <p:nvPr/>
        </p:nvGrpSpPr>
        <p:grpSpPr>
          <a:xfrm>
            <a:off x="14906657" y="0"/>
            <a:ext cx="3381343" cy="4711929"/>
            <a:chOff x="0" y="0"/>
            <a:chExt cx="4508458" cy="6282572"/>
          </a:xfrm>
        </p:grpSpPr>
        <p:pic>
          <p:nvPicPr>
            <p:cNvPr id="7" name="Picture 7"/>
            <p:cNvPicPr>
              <a:picLocks noChangeAspect="1"/>
            </p:cNvPicPr>
            <p:nvPr/>
          </p:nvPicPr>
          <p:blipFill>
            <a:blip r:embed="rId4" cstate="email">
              <a:extLst>
                <a:ext uri="{28A0092B-C50C-407E-A947-70E740481C1C}">
                  <a14:useLocalDpi xmlns:a14="http://schemas.microsoft.com/office/drawing/2010/main"/>
                </a:ext>
              </a:extLst>
            </a:blip>
            <a:srcRect l="26127" r="26127"/>
            <a:stretch>
              <a:fillRect/>
            </a:stretch>
          </p:blipFill>
          <p:spPr>
            <a:xfrm>
              <a:off x="0" y="0"/>
              <a:ext cx="4508458" cy="6282572"/>
            </a:xfrm>
            <a:prstGeom prst="rect">
              <a:avLst/>
            </a:prstGeom>
          </p:spPr>
        </p:pic>
      </p:grpSp>
      <p:grpSp>
        <p:nvGrpSpPr>
          <p:cNvPr id="8" name="Group 8"/>
          <p:cNvGrpSpPr/>
          <p:nvPr/>
        </p:nvGrpSpPr>
        <p:grpSpPr>
          <a:xfrm>
            <a:off x="14906657" y="4893703"/>
            <a:ext cx="3381343" cy="5143500"/>
            <a:chOff x="0" y="0"/>
            <a:chExt cx="4508458" cy="6858000"/>
          </a:xfrm>
        </p:grpSpPr>
        <p:pic>
          <p:nvPicPr>
            <p:cNvPr id="9" name="Picture 9"/>
            <p:cNvPicPr>
              <a:picLocks noChangeAspect="1"/>
            </p:cNvPicPr>
            <p:nvPr/>
          </p:nvPicPr>
          <p:blipFill>
            <a:blip r:embed="rId5" cstate="email">
              <a:extLst>
                <a:ext uri="{28A0092B-C50C-407E-A947-70E740481C1C}">
                  <a14:useLocalDpi xmlns:a14="http://schemas.microsoft.com/office/drawing/2010/main"/>
                </a:ext>
              </a:extLst>
            </a:blip>
            <a:srcRect l="664" r="664"/>
            <a:stretch>
              <a:fillRect/>
            </a:stretch>
          </p:blipFill>
          <p:spPr>
            <a:xfrm>
              <a:off x="0" y="0"/>
              <a:ext cx="4508458" cy="6858000"/>
            </a:xfrm>
            <a:prstGeom prst="rect">
              <a:avLst/>
            </a:prstGeom>
          </p:spPr>
        </p:pic>
      </p:grpSp>
      <p:sp>
        <p:nvSpPr>
          <p:cNvPr id="10" name="Freeform 10"/>
          <p:cNvSpPr/>
          <p:nvPr/>
        </p:nvSpPr>
        <p:spPr>
          <a:xfrm>
            <a:off x="541221" y="3115798"/>
            <a:ext cx="9981219" cy="3555809"/>
          </a:xfrm>
          <a:custGeom>
            <a:avLst/>
            <a:gdLst/>
            <a:ahLst/>
            <a:cxnLst/>
            <a:rect l="l" t="t" r="r" b="b"/>
            <a:pathLst>
              <a:path w="9981219" h="3555809">
                <a:moveTo>
                  <a:pt x="0" y="0"/>
                </a:moveTo>
                <a:lnTo>
                  <a:pt x="9981219" y="0"/>
                </a:lnTo>
                <a:lnTo>
                  <a:pt x="9981219" y="3555809"/>
                </a:lnTo>
                <a:lnTo>
                  <a:pt x="0" y="3555809"/>
                </a:lnTo>
                <a:lnTo>
                  <a:pt x="0" y="0"/>
                </a:lnTo>
                <a:close/>
              </a:path>
            </a:pathLst>
          </a:custGeom>
          <a:blipFill>
            <a:blip r:embed="rId6"/>
            <a:stretch>
              <a:fillRect/>
            </a:stretch>
          </a:blipFill>
        </p:spPr>
      </p:sp>
      <p:sp>
        <p:nvSpPr>
          <p:cNvPr id="11" name="Freeform 11"/>
          <p:cNvSpPr/>
          <p:nvPr/>
        </p:nvSpPr>
        <p:spPr>
          <a:xfrm>
            <a:off x="2133613" y="7315097"/>
            <a:ext cx="7289482" cy="2519821"/>
          </a:xfrm>
          <a:custGeom>
            <a:avLst/>
            <a:gdLst/>
            <a:ahLst/>
            <a:cxnLst/>
            <a:rect l="l" t="t" r="r" b="b"/>
            <a:pathLst>
              <a:path w="7289482" h="2519821">
                <a:moveTo>
                  <a:pt x="0" y="0"/>
                </a:moveTo>
                <a:lnTo>
                  <a:pt x="7289482" y="0"/>
                </a:lnTo>
                <a:lnTo>
                  <a:pt x="7289482" y="2519821"/>
                </a:lnTo>
                <a:lnTo>
                  <a:pt x="0" y="2519821"/>
                </a:lnTo>
                <a:lnTo>
                  <a:pt x="0" y="0"/>
                </a:lnTo>
                <a:close/>
              </a:path>
            </a:pathLst>
          </a:custGeom>
          <a:blipFill>
            <a:blip r:embed="rId7"/>
            <a:stretch>
              <a:fillRect/>
            </a:stretch>
          </a:blipFill>
        </p:spPr>
      </p:sp>
      <p:sp>
        <p:nvSpPr>
          <p:cNvPr id="12" name="TextBox 12"/>
          <p:cNvSpPr txBox="1"/>
          <p:nvPr/>
        </p:nvSpPr>
        <p:spPr>
          <a:xfrm>
            <a:off x="120346" y="735019"/>
            <a:ext cx="11316016" cy="3554146"/>
          </a:xfrm>
          <a:prstGeom prst="rect">
            <a:avLst/>
          </a:prstGeom>
        </p:spPr>
        <p:txBody>
          <a:bodyPr lIns="0" tIns="0" rIns="0" bIns="0" rtlCol="0" anchor="t">
            <a:spAutoFit/>
          </a:bodyPr>
          <a:lstStyle/>
          <a:p>
            <a:pPr algn="l">
              <a:lnSpc>
                <a:spcPts val="4651"/>
              </a:lnSpc>
            </a:pPr>
            <a:r>
              <a:rPr lang="en-US" sz="4010" spc="320">
                <a:solidFill>
                  <a:srgbClr val="FFA140"/>
                </a:solidFill>
                <a:latin typeface="The Seasons"/>
                <a:ea typeface="The Seasons"/>
                <a:cs typeface="The Seasons"/>
                <a:sym typeface="The Seasons"/>
              </a:rPr>
              <a:t> 13. IDENTIFY CUSTOMERS WHO HAVE THE       SAME CITY AND HAVE PLACED ORDERS  AT THE SAME RESTAURANTS, BUT ON DIFFERENT DATES.</a:t>
            </a:r>
          </a:p>
          <a:p>
            <a:pPr algn="l">
              <a:lnSpc>
                <a:spcPts val="4651"/>
              </a:lnSpc>
            </a:pPr>
            <a:r>
              <a:rPr lang="en-US" sz="4010" spc="320">
                <a:solidFill>
                  <a:srgbClr val="FFA140"/>
                </a:solidFill>
                <a:latin typeface="The Seasons"/>
                <a:ea typeface="The Seasons"/>
                <a:cs typeface="The Seasons"/>
                <a:sym typeface="The Seasons"/>
              </a:rPr>
              <a:t> </a:t>
            </a:r>
          </a:p>
          <a:p>
            <a:pPr algn="l">
              <a:lnSpc>
                <a:spcPts val="4651"/>
              </a:lnSpc>
            </a:pPr>
            <a:endParaRPr lang="en-US" sz="4010" spc="320">
              <a:solidFill>
                <a:srgbClr val="FFA140"/>
              </a:solidFill>
              <a:latin typeface="The Seasons"/>
              <a:ea typeface="The Seasons"/>
              <a:cs typeface="The Seasons"/>
              <a:sym typeface="The Seasons"/>
            </a:endParaRPr>
          </a:p>
        </p:txBody>
      </p:sp>
      <p:sp>
        <p:nvSpPr>
          <p:cNvPr id="13" name="Freeform 13"/>
          <p:cNvSpPr/>
          <p:nvPr/>
        </p:nvSpPr>
        <p:spPr>
          <a:xfrm>
            <a:off x="120346" y="-562602"/>
            <a:ext cx="2518040" cy="1942496"/>
          </a:xfrm>
          <a:custGeom>
            <a:avLst/>
            <a:gdLst/>
            <a:ahLst/>
            <a:cxnLst/>
            <a:rect l="l" t="t" r="r" b="b"/>
            <a:pathLst>
              <a:path w="2518040" h="1942496">
                <a:moveTo>
                  <a:pt x="0" y="0"/>
                </a:moveTo>
                <a:lnTo>
                  <a:pt x="2518040" y="0"/>
                </a:lnTo>
                <a:lnTo>
                  <a:pt x="2518040" y="1942496"/>
                </a:lnTo>
                <a:lnTo>
                  <a:pt x="0" y="1942496"/>
                </a:lnTo>
                <a:lnTo>
                  <a:pt x="0" y="0"/>
                </a:lnTo>
                <a:close/>
              </a:path>
            </a:pathLst>
          </a:custGeom>
          <a:blipFill>
            <a:blip r:embed="rId8" cstate="email">
              <a:extLst>
                <a:ext uri="{28A0092B-C50C-407E-A947-70E740481C1C}">
                  <a14:useLocalDpi xmlns:a14="http://schemas.microsoft.com/office/drawing/2010/main"/>
                </a:ext>
              </a:extLst>
            </a:blip>
            <a:stretch>
              <a:fillRect l="-10148" r="-5638"/>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C8911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747118" y="8132308"/>
            <a:ext cx="561173" cy="701467"/>
          </a:xfrm>
          <a:custGeom>
            <a:avLst/>
            <a:gdLst/>
            <a:ahLst/>
            <a:cxnLst/>
            <a:rect l="l" t="t" r="r" b="b"/>
            <a:pathLst>
              <a:path w="561173" h="701467">
                <a:moveTo>
                  <a:pt x="0" y="0"/>
                </a:moveTo>
                <a:lnTo>
                  <a:pt x="561173" y="0"/>
                </a:lnTo>
                <a:lnTo>
                  <a:pt x="561173" y="701467"/>
                </a:lnTo>
                <a:lnTo>
                  <a:pt x="0" y="701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81671"/>
            <a:ext cx="15334903" cy="10287000"/>
          </a:xfrm>
          <a:custGeom>
            <a:avLst/>
            <a:gdLst/>
            <a:ahLst/>
            <a:cxnLst/>
            <a:rect l="l" t="t" r="r" b="b"/>
            <a:pathLst>
              <a:path w="15334903" h="10287000">
                <a:moveTo>
                  <a:pt x="0" y="0"/>
                </a:moveTo>
                <a:lnTo>
                  <a:pt x="15334903" y="0"/>
                </a:lnTo>
                <a:lnTo>
                  <a:pt x="15334903" y="10287000"/>
                </a:lnTo>
                <a:lnTo>
                  <a:pt x="0" y="10287000"/>
                </a:lnTo>
                <a:lnTo>
                  <a:pt x="0" y="0"/>
                </a:lnTo>
                <a:close/>
              </a:path>
            </a:pathLst>
          </a:custGeom>
          <a:blipFill>
            <a:blip r:embed="rId4">
              <a:alphaModFix amt="42000"/>
            </a:blip>
            <a:stretch>
              <a:fillRect t="-19664" b="-29406"/>
            </a:stretch>
          </a:blipFill>
        </p:spPr>
      </p:sp>
      <p:sp>
        <p:nvSpPr>
          <p:cNvPr id="4" name="TextBox 4"/>
          <p:cNvSpPr txBox="1"/>
          <p:nvPr/>
        </p:nvSpPr>
        <p:spPr>
          <a:xfrm>
            <a:off x="1050201" y="862711"/>
            <a:ext cx="15313402" cy="8618729"/>
          </a:xfrm>
          <a:prstGeom prst="rect">
            <a:avLst/>
          </a:prstGeom>
        </p:spPr>
        <p:txBody>
          <a:bodyPr lIns="0" tIns="0" rIns="0" bIns="0" rtlCol="0" anchor="t">
            <a:spAutoFit/>
          </a:bodyPr>
          <a:lstStyle/>
          <a:p>
            <a:pPr algn="l">
              <a:lnSpc>
                <a:spcPts val="3130"/>
              </a:lnSpc>
            </a:pPr>
            <a:r>
              <a:rPr lang="en-US" sz="3161">
                <a:solidFill>
                  <a:srgbClr val="EF7B27"/>
                </a:solidFill>
                <a:latin typeface="Gagalin"/>
                <a:ea typeface="Gagalin"/>
                <a:cs typeface="Gagalin"/>
                <a:sym typeface="Gagalin"/>
              </a:rPr>
              <a:t>I</a:t>
            </a:r>
            <a:r>
              <a:rPr lang="en-US" sz="3161" u="sng">
                <a:solidFill>
                  <a:srgbClr val="EF7B27"/>
                </a:solidFill>
                <a:latin typeface="Gagalin"/>
                <a:ea typeface="Gagalin"/>
                <a:cs typeface="Gagalin"/>
                <a:sym typeface="Gagalin"/>
              </a:rPr>
              <a:t>nsights and Analysis:</a:t>
            </a:r>
          </a:p>
          <a:p>
            <a:pPr algn="l">
              <a:lnSpc>
                <a:spcPts val="3130"/>
              </a:lnSpc>
            </a:pPr>
            <a:endParaRPr lang="en-US" sz="3161" u="sng">
              <a:solidFill>
                <a:srgbClr val="EF7B27"/>
              </a:solidFill>
              <a:latin typeface="Gagalin"/>
              <a:ea typeface="Gagalin"/>
              <a:cs typeface="Gagalin"/>
              <a:sym typeface="Gagalin"/>
            </a:endParaRPr>
          </a:p>
          <a:p>
            <a:pPr marL="682660" lvl="1" indent="-341330" algn="l">
              <a:lnSpc>
                <a:spcPts val="3130"/>
              </a:lnSpc>
              <a:buFont typeface="Arial"/>
              <a:buChar char="•"/>
            </a:pPr>
            <a:r>
              <a:rPr lang="en-US" sz="3161">
                <a:solidFill>
                  <a:srgbClr val="FFD944"/>
                </a:solidFill>
                <a:latin typeface="Gagalin"/>
                <a:ea typeface="Gagalin"/>
                <a:cs typeface="Gagalin"/>
                <a:sym typeface="Gagalin"/>
              </a:rPr>
              <a:t>Customer Insights:</a:t>
            </a:r>
            <a:r>
              <a:rPr lang="en-US" sz="3161">
                <a:solidFill>
                  <a:srgbClr val="FFFFFF"/>
                </a:solidFill>
                <a:latin typeface="Gagalin"/>
                <a:ea typeface="Gagalin"/>
                <a:cs typeface="Gagalin"/>
                <a:sym typeface="Gagalin"/>
              </a:rPr>
              <a:t> By identifying which customers have placed multiple orders, we can target them for loyalty programs or personalized promotions.</a:t>
            </a:r>
          </a:p>
          <a:p>
            <a:pPr algn="l">
              <a:lnSpc>
                <a:spcPts val="3130"/>
              </a:lnSpc>
            </a:pPr>
            <a:endParaRPr lang="en-US" sz="3161">
              <a:solidFill>
                <a:srgbClr val="FFFFFF"/>
              </a:solidFill>
              <a:latin typeface="Gagalin"/>
              <a:ea typeface="Gagalin"/>
              <a:cs typeface="Gagalin"/>
              <a:sym typeface="Gagalin"/>
            </a:endParaRPr>
          </a:p>
          <a:p>
            <a:pPr marL="682660" lvl="1" indent="-341330" algn="l">
              <a:lnSpc>
                <a:spcPts val="3130"/>
              </a:lnSpc>
              <a:buFont typeface="Arial"/>
              <a:buChar char="•"/>
            </a:pPr>
            <a:r>
              <a:rPr lang="en-US" sz="3161">
                <a:solidFill>
                  <a:srgbClr val="FFC700"/>
                </a:solidFill>
                <a:latin typeface="Gagalin"/>
                <a:ea typeface="Gagalin"/>
                <a:cs typeface="Gagalin"/>
                <a:sym typeface="Gagalin"/>
              </a:rPr>
              <a:t>Restaurant Performance:</a:t>
            </a:r>
            <a:r>
              <a:rPr lang="en-US" sz="3161">
                <a:solidFill>
                  <a:srgbClr val="FFFFFF"/>
                </a:solidFill>
                <a:latin typeface="Gagalin"/>
                <a:ea typeface="Gagalin"/>
                <a:cs typeface="Gagalin"/>
                <a:sym typeface="Gagalin"/>
              </a:rPr>
              <a:t> Analyzing the total revenue and average ratings allows us to gauge restaurant performance and determine which restaurants might need more attention or marketing.</a:t>
            </a:r>
          </a:p>
          <a:p>
            <a:pPr algn="l">
              <a:lnSpc>
                <a:spcPts val="3130"/>
              </a:lnSpc>
            </a:pPr>
            <a:endParaRPr lang="en-US" sz="3161">
              <a:solidFill>
                <a:srgbClr val="FFFFFF"/>
              </a:solidFill>
              <a:latin typeface="Gagalin"/>
              <a:ea typeface="Gagalin"/>
              <a:cs typeface="Gagalin"/>
              <a:sym typeface="Gagalin"/>
            </a:endParaRPr>
          </a:p>
          <a:p>
            <a:pPr marL="682660" lvl="1" indent="-341330" algn="l">
              <a:lnSpc>
                <a:spcPts val="3130"/>
              </a:lnSpc>
              <a:buFont typeface="Arial"/>
              <a:buChar char="•"/>
            </a:pPr>
            <a:r>
              <a:rPr lang="en-US" sz="3161">
                <a:solidFill>
                  <a:srgbClr val="FFBB59"/>
                </a:solidFill>
                <a:latin typeface="Gagalin"/>
                <a:ea typeface="Gagalin"/>
                <a:cs typeface="Gagalin"/>
                <a:sym typeface="Gagalin"/>
              </a:rPr>
              <a:t>Delivery Partner Efficiency:</a:t>
            </a:r>
            <a:r>
              <a:rPr lang="en-US" sz="3161">
                <a:solidFill>
                  <a:srgbClr val="FFFFFF"/>
                </a:solidFill>
                <a:latin typeface="Gagalin"/>
                <a:ea typeface="Gagalin"/>
                <a:cs typeface="Gagalin"/>
                <a:sym typeface="Gagalin"/>
              </a:rPr>
              <a:t> Understanding the number of deliveries and which partners are most efficient can optimize delivery logistics.</a:t>
            </a:r>
          </a:p>
          <a:p>
            <a:pPr algn="l">
              <a:lnSpc>
                <a:spcPts val="3130"/>
              </a:lnSpc>
            </a:pPr>
            <a:endParaRPr lang="en-US" sz="3161">
              <a:solidFill>
                <a:srgbClr val="FFFFFF"/>
              </a:solidFill>
              <a:latin typeface="Gagalin"/>
              <a:ea typeface="Gagalin"/>
              <a:cs typeface="Gagalin"/>
              <a:sym typeface="Gagalin"/>
            </a:endParaRPr>
          </a:p>
          <a:p>
            <a:pPr algn="l">
              <a:lnSpc>
                <a:spcPts val="3130"/>
              </a:lnSpc>
            </a:pPr>
            <a:endParaRPr lang="en-US" sz="3161">
              <a:solidFill>
                <a:srgbClr val="FFFFFF"/>
              </a:solidFill>
              <a:latin typeface="Gagalin"/>
              <a:ea typeface="Gagalin"/>
              <a:cs typeface="Gagalin"/>
              <a:sym typeface="Gagalin"/>
            </a:endParaRPr>
          </a:p>
          <a:p>
            <a:pPr marL="682660" lvl="1" indent="-341330" algn="l">
              <a:lnSpc>
                <a:spcPts val="3130"/>
              </a:lnSpc>
              <a:buFont typeface="Arial"/>
              <a:buChar char="•"/>
            </a:pPr>
            <a:r>
              <a:rPr lang="en-US" sz="3161">
                <a:solidFill>
                  <a:srgbClr val="FFD944"/>
                </a:solidFill>
                <a:latin typeface="Gagalin"/>
                <a:ea typeface="Gagalin"/>
                <a:cs typeface="Gagalin"/>
                <a:sym typeface="Gagalin"/>
              </a:rPr>
              <a:t>Order Patterns: </a:t>
            </a:r>
            <a:r>
              <a:rPr lang="en-US" sz="3161">
                <a:solidFill>
                  <a:srgbClr val="FFFFFF"/>
                </a:solidFill>
                <a:latin typeface="Gagalin"/>
                <a:ea typeface="Gagalin"/>
                <a:cs typeface="Gagalin"/>
                <a:sym typeface="Gagalin"/>
              </a:rPr>
              <a:t>Analyzing order frequency and patterns (e.g., customers ordering on specific days) can guide promotional efforts and marketing strategies.</a:t>
            </a:r>
          </a:p>
          <a:p>
            <a:pPr algn="l">
              <a:lnSpc>
                <a:spcPts val="3130"/>
              </a:lnSpc>
            </a:pPr>
            <a:endParaRPr lang="en-US" sz="3161">
              <a:solidFill>
                <a:srgbClr val="FFFFFF"/>
              </a:solidFill>
              <a:latin typeface="Gagalin"/>
              <a:ea typeface="Gagalin"/>
              <a:cs typeface="Gagalin"/>
              <a:sym typeface="Gagalin"/>
            </a:endParaRPr>
          </a:p>
          <a:p>
            <a:pPr marL="682660" lvl="1" indent="-341330" algn="l">
              <a:lnSpc>
                <a:spcPts val="3130"/>
              </a:lnSpc>
              <a:buFont typeface="Arial"/>
              <a:buChar char="•"/>
            </a:pPr>
            <a:r>
              <a:rPr lang="en-US" sz="3161">
                <a:solidFill>
                  <a:srgbClr val="FFC700"/>
                </a:solidFill>
                <a:latin typeface="Gagalin"/>
                <a:ea typeface="Gagalin"/>
                <a:cs typeface="Gagalin"/>
                <a:sym typeface="Gagalin"/>
              </a:rPr>
              <a:t>Geographic Insights:</a:t>
            </a:r>
          </a:p>
          <a:p>
            <a:pPr algn="l">
              <a:lnSpc>
                <a:spcPts val="3130"/>
              </a:lnSpc>
            </a:pPr>
            <a:r>
              <a:rPr lang="en-US" sz="3161">
                <a:solidFill>
                  <a:srgbClr val="FFFFFF"/>
                </a:solidFill>
                <a:latin typeface="Gagalin"/>
                <a:ea typeface="Gagalin"/>
                <a:cs typeface="Gagalin"/>
                <a:sym typeface="Gagalin"/>
              </a:rPr>
              <a:t>     Analyzing orders by city reveals regional preferences, demand trends, and            </a:t>
            </a:r>
          </a:p>
          <a:p>
            <a:pPr algn="l">
              <a:lnSpc>
                <a:spcPts val="3130"/>
              </a:lnSpc>
            </a:pPr>
            <a:r>
              <a:rPr lang="en-US" sz="3161">
                <a:solidFill>
                  <a:srgbClr val="FFFFFF"/>
                </a:solidFill>
                <a:latin typeface="Gagalin"/>
                <a:ea typeface="Gagalin"/>
                <a:cs typeface="Gagalin"/>
                <a:sym typeface="Gagalin"/>
              </a:rPr>
              <a:t>     opportunities for targeted promotions and delivery zone optimization.</a:t>
            </a:r>
          </a:p>
          <a:p>
            <a:pPr algn="l">
              <a:lnSpc>
                <a:spcPts val="3130"/>
              </a:lnSpc>
            </a:pPr>
            <a:endParaRPr lang="en-US" sz="3161">
              <a:solidFill>
                <a:srgbClr val="FFFFFF"/>
              </a:solidFill>
              <a:latin typeface="Gagalin"/>
              <a:ea typeface="Gagalin"/>
              <a:cs typeface="Gagalin"/>
              <a:sym typeface="Gagalin"/>
            </a:endParaRPr>
          </a:p>
          <a:p>
            <a:pPr algn="l">
              <a:lnSpc>
                <a:spcPts val="3130"/>
              </a:lnSpc>
            </a:pPr>
            <a:endParaRPr lang="en-US" sz="3161">
              <a:solidFill>
                <a:srgbClr val="FFFFFF"/>
              </a:solidFill>
              <a:latin typeface="Gagalin"/>
              <a:ea typeface="Gagalin"/>
              <a:cs typeface="Gagalin"/>
              <a:sym typeface="Gagalin"/>
            </a:endParaRPr>
          </a:p>
        </p:txBody>
      </p:sp>
      <p:sp>
        <p:nvSpPr>
          <p:cNvPr id="5" name="Freeform 5"/>
          <p:cNvSpPr/>
          <p:nvPr/>
        </p:nvSpPr>
        <p:spPr>
          <a:xfrm>
            <a:off x="373364" y="-476886"/>
            <a:ext cx="2518040" cy="1942496"/>
          </a:xfrm>
          <a:custGeom>
            <a:avLst/>
            <a:gdLst/>
            <a:ahLst/>
            <a:cxnLst/>
            <a:rect l="l" t="t" r="r" b="b"/>
            <a:pathLst>
              <a:path w="2518040" h="1942496">
                <a:moveTo>
                  <a:pt x="0" y="0"/>
                </a:moveTo>
                <a:lnTo>
                  <a:pt x="2518040" y="0"/>
                </a:lnTo>
                <a:lnTo>
                  <a:pt x="2518040" y="1942496"/>
                </a:lnTo>
                <a:lnTo>
                  <a:pt x="0" y="1942496"/>
                </a:lnTo>
                <a:lnTo>
                  <a:pt x="0" y="0"/>
                </a:lnTo>
                <a:close/>
              </a:path>
            </a:pathLst>
          </a:custGeom>
          <a:blipFill>
            <a:blip r:embed="rId5" cstate="email">
              <a:extLst>
                <a:ext uri="{28A0092B-C50C-407E-A947-70E740481C1C}">
                  <a14:useLocalDpi xmlns:a14="http://schemas.microsoft.com/office/drawing/2010/main"/>
                </a:ext>
              </a:extLst>
            </a:blip>
            <a:stretch>
              <a:fillRect l="-10148" r="-5638"/>
            </a:stretch>
          </a:blipFill>
        </p:spPr>
      </p:sp>
      <p:sp>
        <p:nvSpPr>
          <p:cNvPr id="6" name="TextBox 6"/>
          <p:cNvSpPr txBox="1"/>
          <p:nvPr/>
        </p:nvSpPr>
        <p:spPr>
          <a:xfrm>
            <a:off x="13381704" y="9201150"/>
            <a:ext cx="2669054" cy="922992"/>
          </a:xfrm>
          <a:prstGeom prst="rect">
            <a:avLst/>
          </a:prstGeom>
        </p:spPr>
        <p:txBody>
          <a:bodyPr lIns="0" tIns="0" rIns="0" bIns="0" rtlCol="0" anchor="t">
            <a:spAutoFit/>
          </a:bodyPr>
          <a:lstStyle/>
          <a:p>
            <a:pPr algn="r">
              <a:lnSpc>
                <a:spcPts val="3726"/>
              </a:lnSpc>
              <a:spcBef>
                <a:spcPct val="0"/>
              </a:spcBef>
            </a:pPr>
            <a:r>
              <a:rPr lang="en-US" sz="2661">
                <a:solidFill>
                  <a:srgbClr val="FFFFFF"/>
                </a:solidFill>
                <a:latin typeface="Canva Sans"/>
                <a:ea typeface="Canva Sans"/>
                <a:cs typeface="Canva Sans"/>
                <a:sym typeface="Canva Sans"/>
              </a:rPr>
              <a:t>PRESENTED BY: </a:t>
            </a:r>
            <a:r>
              <a:rPr lang="en-US" sz="2661" b="1">
                <a:solidFill>
                  <a:srgbClr val="FFFFFF"/>
                </a:solidFill>
                <a:latin typeface="Canva Sans Bold"/>
                <a:ea typeface="Canva Sans Bold"/>
                <a:cs typeface="Canva Sans Bold"/>
                <a:sym typeface="Canva Sans Bold"/>
              </a:rPr>
              <a:t>SYED IBRAHIM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C8911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747118" y="8132308"/>
            <a:ext cx="561173" cy="701467"/>
          </a:xfrm>
          <a:custGeom>
            <a:avLst/>
            <a:gdLst/>
            <a:ahLst/>
            <a:cxnLst/>
            <a:rect l="l" t="t" r="r" b="b"/>
            <a:pathLst>
              <a:path w="561173" h="701467">
                <a:moveTo>
                  <a:pt x="0" y="0"/>
                </a:moveTo>
                <a:lnTo>
                  <a:pt x="561173" y="0"/>
                </a:lnTo>
                <a:lnTo>
                  <a:pt x="561173" y="701467"/>
                </a:lnTo>
                <a:lnTo>
                  <a:pt x="0" y="701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81671"/>
            <a:ext cx="15334903" cy="10287000"/>
          </a:xfrm>
          <a:custGeom>
            <a:avLst/>
            <a:gdLst/>
            <a:ahLst/>
            <a:cxnLst/>
            <a:rect l="l" t="t" r="r" b="b"/>
            <a:pathLst>
              <a:path w="15334903" h="10287000">
                <a:moveTo>
                  <a:pt x="0" y="0"/>
                </a:moveTo>
                <a:lnTo>
                  <a:pt x="15334903" y="0"/>
                </a:lnTo>
                <a:lnTo>
                  <a:pt x="15334903" y="10287000"/>
                </a:lnTo>
                <a:lnTo>
                  <a:pt x="0" y="10287000"/>
                </a:lnTo>
                <a:lnTo>
                  <a:pt x="0" y="0"/>
                </a:lnTo>
                <a:close/>
              </a:path>
            </a:pathLst>
          </a:custGeom>
          <a:blipFill>
            <a:blip r:embed="rId4">
              <a:alphaModFix amt="42000"/>
            </a:blip>
            <a:stretch>
              <a:fillRect t="-19664" b="-29406"/>
            </a:stretch>
          </a:blipFill>
        </p:spPr>
      </p:sp>
      <p:sp>
        <p:nvSpPr>
          <p:cNvPr id="4" name="TextBox 4"/>
          <p:cNvSpPr txBox="1"/>
          <p:nvPr/>
        </p:nvSpPr>
        <p:spPr>
          <a:xfrm>
            <a:off x="1050201" y="1581846"/>
            <a:ext cx="15313402" cy="7581900"/>
          </a:xfrm>
          <a:prstGeom prst="rect">
            <a:avLst/>
          </a:prstGeom>
        </p:spPr>
        <p:txBody>
          <a:bodyPr lIns="0" tIns="0" rIns="0" bIns="0" rtlCol="0" anchor="t">
            <a:spAutoFit/>
          </a:bodyPr>
          <a:lstStyle/>
          <a:p>
            <a:pPr algn="ctr">
              <a:lnSpc>
                <a:spcPts val="4950"/>
              </a:lnSpc>
            </a:pPr>
            <a:r>
              <a:rPr lang="en-US" sz="5000">
                <a:solidFill>
                  <a:srgbClr val="EF7B27"/>
                </a:solidFill>
                <a:latin typeface="Gagalin"/>
                <a:ea typeface="Gagalin"/>
                <a:cs typeface="Gagalin"/>
                <a:sym typeface="Gagalin"/>
              </a:rPr>
              <a:t>Conclusion</a:t>
            </a:r>
          </a:p>
          <a:p>
            <a:pPr algn="l">
              <a:lnSpc>
                <a:spcPts val="4950"/>
              </a:lnSpc>
            </a:pPr>
            <a:r>
              <a:rPr lang="en-US" sz="5000">
                <a:solidFill>
                  <a:srgbClr val="FFFFFF"/>
                </a:solidFill>
                <a:latin typeface="Gagalin"/>
                <a:ea typeface="Gagalin"/>
                <a:cs typeface="Gagalin"/>
                <a:sym typeface="Gagalin"/>
              </a:rPr>
              <a:t>This project demonstrates the importance of SQL  in gaining actionable insights from a swiggy dataset. By leveraging complex queries with joins and aggregation, we were able to answer key business questions related to customers, restaurants, orders, and delivery partners. This analysis can support Swiggy's strategic decision-making process, helping them to enhance customer engagement, improve restaurant partnerships, and optimize delivery operations.</a:t>
            </a:r>
          </a:p>
          <a:p>
            <a:pPr algn="l">
              <a:lnSpc>
                <a:spcPts val="4950"/>
              </a:lnSpc>
            </a:pPr>
            <a:endParaRPr lang="en-US" sz="5000">
              <a:solidFill>
                <a:srgbClr val="FFFFFF"/>
              </a:solidFill>
              <a:latin typeface="Gagalin"/>
              <a:ea typeface="Gagalin"/>
              <a:cs typeface="Gagalin"/>
              <a:sym typeface="Gagalin"/>
            </a:endParaRPr>
          </a:p>
        </p:txBody>
      </p:sp>
      <p:sp>
        <p:nvSpPr>
          <p:cNvPr id="5" name="Freeform 5"/>
          <p:cNvSpPr/>
          <p:nvPr/>
        </p:nvSpPr>
        <p:spPr>
          <a:xfrm>
            <a:off x="373364" y="-476886"/>
            <a:ext cx="2518040" cy="1942496"/>
          </a:xfrm>
          <a:custGeom>
            <a:avLst/>
            <a:gdLst/>
            <a:ahLst/>
            <a:cxnLst/>
            <a:rect l="l" t="t" r="r" b="b"/>
            <a:pathLst>
              <a:path w="2518040" h="1942496">
                <a:moveTo>
                  <a:pt x="0" y="0"/>
                </a:moveTo>
                <a:lnTo>
                  <a:pt x="2518040" y="0"/>
                </a:lnTo>
                <a:lnTo>
                  <a:pt x="2518040" y="1942496"/>
                </a:lnTo>
                <a:lnTo>
                  <a:pt x="0" y="1942496"/>
                </a:lnTo>
                <a:lnTo>
                  <a:pt x="0" y="0"/>
                </a:lnTo>
                <a:close/>
              </a:path>
            </a:pathLst>
          </a:custGeom>
          <a:blipFill>
            <a:blip r:embed="rId5" cstate="email">
              <a:extLst>
                <a:ext uri="{28A0092B-C50C-407E-A947-70E740481C1C}">
                  <a14:useLocalDpi xmlns:a14="http://schemas.microsoft.com/office/drawing/2010/main"/>
                </a:ext>
              </a:extLst>
            </a:blip>
            <a:stretch>
              <a:fillRect l="-10148" r="-5638"/>
            </a:stretch>
          </a:blipFill>
        </p:spPr>
      </p:sp>
      <p:sp>
        <p:nvSpPr>
          <p:cNvPr id="6" name="TextBox 6"/>
          <p:cNvSpPr txBox="1"/>
          <p:nvPr/>
        </p:nvSpPr>
        <p:spPr>
          <a:xfrm>
            <a:off x="13558296" y="8776625"/>
            <a:ext cx="2669054" cy="922992"/>
          </a:xfrm>
          <a:prstGeom prst="rect">
            <a:avLst/>
          </a:prstGeom>
        </p:spPr>
        <p:txBody>
          <a:bodyPr lIns="0" tIns="0" rIns="0" bIns="0" rtlCol="0" anchor="t">
            <a:spAutoFit/>
          </a:bodyPr>
          <a:lstStyle/>
          <a:p>
            <a:pPr algn="r">
              <a:lnSpc>
                <a:spcPts val="3726"/>
              </a:lnSpc>
              <a:spcBef>
                <a:spcPct val="0"/>
              </a:spcBef>
            </a:pPr>
            <a:r>
              <a:rPr lang="en-US" sz="2661">
                <a:solidFill>
                  <a:srgbClr val="FFFFFF"/>
                </a:solidFill>
                <a:latin typeface="Canva Sans"/>
                <a:ea typeface="Canva Sans"/>
                <a:cs typeface="Canva Sans"/>
                <a:sym typeface="Canva Sans"/>
              </a:rPr>
              <a:t>PRESENTED BY: </a:t>
            </a:r>
            <a:r>
              <a:rPr lang="en-US" sz="2661" b="1">
                <a:solidFill>
                  <a:srgbClr val="FFFFFF"/>
                </a:solidFill>
                <a:latin typeface="Canva Sans Bold"/>
                <a:ea typeface="Canva Sans Bold"/>
                <a:cs typeface="Canva Sans Bold"/>
                <a:sym typeface="Canva Sans Bold"/>
              </a:rPr>
              <a:t>SYED IBRAHIM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74722" y="18264"/>
            <a:ext cx="15334903" cy="10287000"/>
          </a:xfrm>
          <a:custGeom>
            <a:avLst/>
            <a:gdLst/>
            <a:ahLst/>
            <a:cxnLst/>
            <a:rect l="l" t="t" r="r" b="b"/>
            <a:pathLst>
              <a:path w="15334903" h="10287000">
                <a:moveTo>
                  <a:pt x="0" y="0"/>
                </a:moveTo>
                <a:lnTo>
                  <a:pt x="15334903" y="0"/>
                </a:lnTo>
                <a:lnTo>
                  <a:pt x="15334903" y="10287000"/>
                </a:lnTo>
                <a:lnTo>
                  <a:pt x="0" y="10287000"/>
                </a:lnTo>
                <a:lnTo>
                  <a:pt x="0" y="0"/>
                </a:lnTo>
                <a:close/>
              </a:path>
            </a:pathLst>
          </a:custGeom>
          <a:blipFill>
            <a:blip r:embed="rId2">
              <a:alphaModFix amt="16000"/>
            </a:blip>
            <a:stretch>
              <a:fillRect t="-19664" b="-29406"/>
            </a:stretch>
          </a:blipFill>
        </p:spPr>
      </p:sp>
      <p:grpSp>
        <p:nvGrpSpPr>
          <p:cNvPr id="3" name="Group 3"/>
          <p:cNvGrpSpPr/>
          <p:nvPr/>
        </p:nvGrpSpPr>
        <p:grpSpPr>
          <a:xfrm>
            <a:off x="12798599" y="1028700"/>
            <a:ext cx="4460701" cy="8229600"/>
            <a:chOff x="0" y="0"/>
            <a:chExt cx="5947601" cy="10972800"/>
          </a:xfrm>
        </p:grpSpPr>
        <p:pic>
          <p:nvPicPr>
            <p:cNvPr id="4" name="Picture 4"/>
            <p:cNvPicPr>
              <a:picLocks noChangeAspect="1"/>
            </p:cNvPicPr>
            <p:nvPr/>
          </p:nvPicPr>
          <p:blipFill>
            <a:blip r:embed="rId3"/>
            <a:srcRect l="35418" r="26500"/>
            <a:stretch>
              <a:fillRect/>
            </a:stretch>
          </p:blipFill>
          <p:spPr>
            <a:xfrm>
              <a:off x="0" y="0"/>
              <a:ext cx="5947601" cy="10972800"/>
            </a:xfrm>
            <a:prstGeom prst="rect">
              <a:avLst/>
            </a:prstGeom>
          </p:spPr>
        </p:pic>
      </p:grpSp>
      <p:sp>
        <p:nvSpPr>
          <p:cNvPr id="5" name="Freeform 5"/>
          <p:cNvSpPr/>
          <p:nvPr/>
        </p:nvSpPr>
        <p:spPr>
          <a:xfrm>
            <a:off x="5156812" y="7230018"/>
            <a:ext cx="719828" cy="719828"/>
          </a:xfrm>
          <a:custGeom>
            <a:avLst/>
            <a:gdLst/>
            <a:ahLst/>
            <a:cxnLst/>
            <a:rect l="l" t="t" r="r" b="b"/>
            <a:pathLst>
              <a:path w="719828" h="719828">
                <a:moveTo>
                  <a:pt x="0" y="0"/>
                </a:moveTo>
                <a:lnTo>
                  <a:pt x="719828" y="0"/>
                </a:lnTo>
                <a:lnTo>
                  <a:pt x="719828" y="719828"/>
                </a:lnTo>
                <a:lnTo>
                  <a:pt x="0" y="71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797549" y="5900947"/>
            <a:ext cx="889251" cy="887095"/>
          </a:xfrm>
          <a:custGeom>
            <a:avLst/>
            <a:gdLst/>
            <a:ahLst/>
            <a:cxnLst/>
            <a:rect l="l" t="t" r="r" b="b"/>
            <a:pathLst>
              <a:path w="1071638" h="1071638">
                <a:moveTo>
                  <a:pt x="0" y="0"/>
                </a:moveTo>
                <a:lnTo>
                  <a:pt x="1071638" y="0"/>
                </a:lnTo>
                <a:lnTo>
                  <a:pt x="1071638" y="1071638"/>
                </a:lnTo>
                <a:lnTo>
                  <a:pt x="0" y="1071638"/>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IN" dirty="0"/>
          </a:p>
        </p:txBody>
      </p:sp>
      <p:sp>
        <p:nvSpPr>
          <p:cNvPr id="9" name="Freeform 9"/>
          <p:cNvSpPr/>
          <p:nvPr/>
        </p:nvSpPr>
        <p:spPr>
          <a:xfrm>
            <a:off x="1699046" y="144488"/>
            <a:ext cx="4271766" cy="3450990"/>
          </a:xfrm>
          <a:custGeom>
            <a:avLst/>
            <a:gdLst/>
            <a:ahLst/>
            <a:cxnLst/>
            <a:rect l="l" t="t" r="r" b="b"/>
            <a:pathLst>
              <a:path w="4271766" h="3450990">
                <a:moveTo>
                  <a:pt x="0" y="0"/>
                </a:moveTo>
                <a:lnTo>
                  <a:pt x="4271767" y="0"/>
                </a:lnTo>
                <a:lnTo>
                  <a:pt x="4271767" y="3450990"/>
                </a:lnTo>
                <a:lnTo>
                  <a:pt x="0" y="3450990"/>
                </a:lnTo>
                <a:lnTo>
                  <a:pt x="0" y="0"/>
                </a:lnTo>
                <a:close/>
              </a:path>
            </a:pathLst>
          </a:custGeom>
          <a:blipFill>
            <a:blip r:embed="rId7" cstate="email">
              <a:extLst>
                <a:ext uri="{28A0092B-C50C-407E-A947-70E740481C1C}">
                  <a14:useLocalDpi xmlns:a14="http://schemas.microsoft.com/office/drawing/2010/main"/>
                </a:ext>
              </a:extLst>
            </a:blip>
            <a:stretch>
              <a:fillRect l="-10627" r="-10627"/>
            </a:stretch>
          </a:blipFill>
        </p:spPr>
      </p:sp>
      <p:sp>
        <p:nvSpPr>
          <p:cNvPr id="10" name="TextBox 10"/>
          <p:cNvSpPr txBox="1"/>
          <p:nvPr/>
        </p:nvSpPr>
        <p:spPr>
          <a:xfrm>
            <a:off x="2037502" y="4728953"/>
            <a:ext cx="9510782" cy="865622"/>
          </a:xfrm>
          <a:prstGeom prst="rect">
            <a:avLst/>
          </a:prstGeom>
        </p:spPr>
        <p:txBody>
          <a:bodyPr lIns="0" tIns="0" rIns="0" bIns="0" rtlCol="0" anchor="t">
            <a:spAutoFit/>
          </a:bodyPr>
          <a:lstStyle/>
          <a:p>
            <a:pPr algn="l">
              <a:lnSpc>
                <a:spcPts val="6620"/>
              </a:lnSpc>
            </a:pPr>
            <a:r>
              <a:rPr lang="en-US" sz="6000" spc="57" dirty="0">
                <a:solidFill>
                  <a:srgbClr val="FFA140"/>
                </a:solidFill>
                <a:latin typeface="League Spartan"/>
                <a:ea typeface="League Spartan"/>
                <a:cs typeface="League Spartan"/>
                <a:sym typeface="League Spartan"/>
              </a:rPr>
              <a:t>contact me</a:t>
            </a:r>
          </a:p>
        </p:txBody>
      </p:sp>
      <p:sp>
        <p:nvSpPr>
          <p:cNvPr id="11" name="TextBox 11"/>
          <p:cNvSpPr txBox="1"/>
          <p:nvPr/>
        </p:nvSpPr>
        <p:spPr>
          <a:xfrm>
            <a:off x="6105572" y="7326935"/>
            <a:ext cx="5442712" cy="542925"/>
          </a:xfrm>
          <a:prstGeom prst="rect">
            <a:avLst/>
          </a:prstGeom>
        </p:spPr>
        <p:txBody>
          <a:bodyPr lIns="0" tIns="0" rIns="0" bIns="0" rtlCol="0" anchor="t">
            <a:spAutoFit/>
          </a:bodyPr>
          <a:lstStyle/>
          <a:p>
            <a:pPr algn="l">
              <a:lnSpc>
                <a:spcPts val="4500"/>
              </a:lnSpc>
            </a:pPr>
            <a:r>
              <a:rPr lang="en-US" sz="3000" dirty="0">
                <a:solidFill>
                  <a:srgbClr val="FFA140"/>
                </a:solidFill>
                <a:latin typeface="IBM Plex Sans"/>
                <a:ea typeface="IBM Plex Sans"/>
                <a:cs typeface="IBM Plex Sans"/>
                <a:sym typeface="IBM Plex Sans"/>
              </a:rPr>
              <a:t>syedibrahim7659@gmail.com</a:t>
            </a:r>
          </a:p>
        </p:txBody>
      </p:sp>
      <p:sp>
        <p:nvSpPr>
          <p:cNvPr id="12" name="TextBox 12"/>
          <p:cNvSpPr txBox="1"/>
          <p:nvPr/>
        </p:nvSpPr>
        <p:spPr>
          <a:xfrm>
            <a:off x="2037502" y="3337807"/>
            <a:ext cx="9510782" cy="951649"/>
          </a:xfrm>
          <a:prstGeom prst="rect">
            <a:avLst/>
          </a:prstGeom>
        </p:spPr>
        <p:txBody>
          <a:bodyPr lIns="0" tIns="0" rIns="0" bIns="0" rtlCol="0" anchor="t">
            <a:spAutoFit/>
          </a:bodyPr>
          <a:lstStyle/>
          <a:p>
            <a:pPr algn="l">
              <a:lnSpc>
                <a:spcPts val="7200"/>
              </a:lnSpc>
            </a:pPr>
            <a:r>
              <a:rPr lang="en-US" sz="8000" b="1" spc="62" dirty="0">
                <a:solidFill>
                  <a:srgbClr val="FFA140"/>
                </a:solidFill>
                <a:latin typeface="The Seasons Bold"/>
                <a:ea typeface="The Seasons Bold"/>
                <a:cs typeface="The Seasons Bold"/>
                <a:sym typeface="The Seasons Bold"/>
              </a:rPr>
              <a:t>THANK YOU !</a:t>
            </a:r>
          </a:p>
        </p:txBody>
      </p:sp>
      <p:sp>
        <p:nvSpPr>
          <p:cNvPr id="13" name="TextBox 13"/>
          <p:cNvSpPr txBox="1"/>
          <p:nvPr/>
        </p:nvSpPr>
        <p:spPr>
          <a:xfrm>
            <a:off x="5393279" y="5900947"/>
            <a:ext cx="2225593" cy="887095"/>
          </a:xfrm>
          <a:prstGeom prst="rect">
            <a:avLst/>
          </a:prstGeom>
        </p:spPr>
        <p:txBody>
          <a:bodyPr wrap="square" lIns="0" tIns="0" rIns="0" bIns="0" rtlCol="0" anchor="t">
            <a:spAutoFit/>
          </a:bodyPr>
          <a:lstStyle/>
          <a:p>
            <a:pPr algn="ctr">
              <a:lnSpc>
                <a:spcPts val="7279"/>
              </a:lnSpc>
            </a:pPr>
            <a:r>
              <a:rPr lang="en-US" sz="5199" b="1" dirty="0">
                <a:solidFill>
                  <a:srgbClr val="FFA140"/>
                </a:solidFill>
                <a:latin typeface="Canva Sans Bold"/>
                <a:ea typeface="Canva Sans Bold"/>
                <a:cs typeface="Canva Sans Bold"/>
                <a:sym typeface="Canva Sans Bold"/>
              </a:rPr>
              <a:t>social</a:t>
            </a:r>
          </a:p>
        </p:txBody>
      </p:sp>
      <p:sp>
        <p:nvSpPr>
          <p:cNvPr id="14" name="TextBox 14"/>
          <p:cNvSpPr txBox="1"/>
          <p:nvPr/>
        </p:nvSpPr>
        <p:spPr>
          <a:xfrm>
            <a:off x="6147831" y="6767150"/>
            <a:ext cx="5442712" cy="542925"/>
          </a:xfrm>
          <a:prstGeom prst="rect">
            <a:avLst/>
          </a:prstGeom>
        </p:spPr>
        <p:txBody>
          <a:bodyPr lIns="0" tIns="0" rIns="0" bIns="0" rtlCol="0" anchor="t">
            <a:spAutoFit/>
          </a:bodyPr>
          <a:lstStyle/>
          <a:p>
            <a:pPr algn="l">
              <a:lnSpc>
                <a:spcPts val="4500"/>
              </a:lnSpc>
            </a:pPr>
            <a:r>
              <a:rPr lang="en-US" sz="3000" b="1" dirty="0">
                <a:solidFill>
                  <a:srgbClr val="FFA140"/>
                </a:solidFill>
                <a:latin typeface="Open Sans Bold"/>
                <a:ea typeface="Open Sans Bold"/>
                <a:cs typeface="Open Sans Bold"/>
                <a:sym typeface="Open Sans Bold"/>
              </a:rPr>
              <a:t>Mail</a:t>
            </a:r>
          </a:p>
        </p:txBody>
      </p:sp>
      <p:pic>
        <p:nvPicPr>
          <p:cNvPr id="17" name="Picture 16">
            <a:extLst>
              <a:ext uri="{FF2B5EF4-FFF2-40B4-BE49-F238E27FC236}">
                <a16:creationId xmlns:a16="http://schemas.microsoft.com/office/drawing/2014/main" id="{19BE2DBB-7356-FBC0-9B3E-CA152126BC8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04789">
            <a:off x="1987640" y="5829367"/>
            <a:ext cx="2995136" cy="29951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30" name="Picture 6">
            <a:extLst>
              <a:ext uri="{FF2B5EF4-FFF2-40B4-BE49-F238E27FC236}">
                <a16:creationId xmlns:a16="http://schemas.microsoft.com/office/drawing/2014/main" id="{6A33DB4D-A521-DCCA-A17E-48B63B84251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56812" y="8351450"/>
            <a:ext cx="770903" cy="77090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21EB5DA-04DA-CEA3-DF19-B8B9AC480E85}"/>
              </a:ext>
            </a:extLst>
          </p:cNvPr>
          <p:cNvSpPr txBox="1"/>
          <p:nvPr/>
        </p:nvSpPr>
        <p:spPr>
          <a:xfrm>
            <a:off x="6147831" y="8482650"/>
            <a:ext cx="9422323" cy="629339"/>
          </a:xfrm>
          <a:prstGeom prst="rect">
            <a:avLst/>
          </a:prstGeom>
          <a:noFill/>
        </p:spPr>
        <p:txBody>
          <a:bodyPr wrap="square">
            <a:spAutoFit/>
          </a:bodyPr>
          <a:lstStyle/>
          <a:p>
            <a:pPr algn="l">
              <a:lnSpc>
                <a:spcPts val="4500"/>
              </a:lnSpc>
            </a:pPr>
            <a:r>
              <a:rPr lang="en-US" sz="3200" dirty="0" err="1">
                <a:solidFill>
                  <a:srgbClr val="FFA140"/>
                </a:solidFill>
                <a:latin typeface="IBM Plex Sans"/>
                <a:ea typeface="IBM Plex Sans"/>
                <a:cs typeface="IBM Plex Sans"/>
                <a:sym typeface="IBM Plex Sans"/>
              </a:rPr>
              <a:t>syed</a:t>
            </a:r>
            <a:r>
              <a:rPr lang="en-US" sz="2800" dirty="0">
                <a:solidFill>
                  <a:srgbClr val="FFA140"/>
                </a:solidFill>
                <a:latin typeface="IBM Plex Sans"/>
                <a:ea typeface="IBM Plex Sans"/>
                <a:cs typeface="IBM Plex Sans"/>
                <a:sym typeface="IBM Plex Sans"/>
              </a:rPr>
              <a:t> </a:t>
            </a:r>
            <a:r>
              <a:rPr lang="en-US" sz="3200" dirty="0" err="1">
                <a:solidFill>
                  <a:srgbClr val="FFA140"/>
                </a:solidFill>
                <a:latin typeface="IBM Plex Sans"/>
                <a:ea typeface="IBM Plex Sans"/>
                <a:cs typeface="IBM Plex Sans"/>
                <a:sym typeface="IBM Plex Sans"/>
              </a:rPr>
              <a:t>ibrahim</a:t>
            </a:r>
            <a:endParaRPr lang="en-US" sz="2800" dirty="0">
              <a:solidFill>
                <a:srgbClr val="FFA140"/>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7B27"/>
        </a:solidFill>
        <a:effectLst/>
      </p:bgPr>
    </p:bg>
    <p:spTree>
      <p:nvGrpSpPr>
        <p:cNvPr id="1" name=""/>
        <p:cNvGrpSpPr/>
        <p:nvPr/>
      </p:nvGrpSpPr>
      <p:grpSpPr>
        <a:xfrm>
          <a:off x="0" y="0"/>
          <a:ext cx="0" cy="0"/>
          <a:chOff x="0" y="0"/>
          <a:chExt cx="0" cy="0"/>
        </a:xfrm>
      </p:grpSpPr>
      <p:sp>
        <p:nvSpPr>
          <p:cNvPr id="2" name="Freeform 2"/>
          <p:cNvSpPr/>
          <p:nvPr/>
        </p:nvSpPr>
        <p:spPr>
          <a:xfrm>
            <a:off x="-1594837" y="2015230"/>
            <a:ext cx="2339408" cy="1280294"/>
          </a:xfrm>
          <a:custGeom>
            <a:avLst/>
            <a:gdLst/>
            <a:ahLst/>
            <a:cxnLst/>
            <a:rect l="l" t="t" r="r" b="b"/>
            <a:pathLst>
              <a:path w="2339408" h="1280294">
                <a:moveTo>
                  <a:pt x="0" y="0"/>
                </a:moveTo>
                <a:lnTo>
                  <a:pt x="2339408" y="0"/>
                </a:lnTo>
                <a:lnTo>
                  <a:pt x="2339408" y="1280294"/>
                </a:lnTo>
                <a:lnTo>
                  <a:pt x="0" y="1280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449790" y="7106773"/>
            <a:ext cx="2339408" cy="1280294"/>
          </a:xfrm>
          <a:custGeom>
            <a:avLst/>
            <a:gdLst/>
            <a:ahLst/>
            <a:cxnLst/>
            <a:rect l="l" t="t" r="r" b="b"/>
            <a:pathLst>
              <a:path w="2339408" h="1280294">
                <a:moveTo>
                  <a:pt x="0" y="0"/>
                </a:moveTo>
                <a:lnTo>
                  <a:pt x="2339407" y="0"/>
                </a:lnTo>
                <a:lnTo>
                  <a:pt x="2339407" y="1280294"/>
                </a:lnTo>
                <a:lnTo>
                  <a:pt x="0" y="1280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045638" y="1126749"/>
            <a:ext cx="10196723" cy="5246370"/>
            <a:chOff x="0" y="0"/>
            <a:chExt cx="1579739" cy="812800"/>
          </a:xfrm>
        </p:grpSpPr>
        <p:sp>
          <p:nvSpPr>
            <p:cNvPr id="5" name="Freeform 5"/>
            <p:cNvSpPr/>
            <p:nvPr/>
          </p:nvSpPr>
          <p:spPr>
            <a:xfrm>
              <a:off x="0" y="0"/>
              <a:ext cx="1579739" cy="812800"/>
            </a:xfrm>
            <a:custGeom>
              <a:avLst/>
              <a:gdLst/>
              <a:ahLst/>
              <a:cxnLst/>
              <a:rect l="l" t="t" r="r" b="b"/>
              <a:pathLst>
                <a:path w="1579739" h="812800">
                  <a:moveTo>
                    <a:pt x="17463" y="0"/>
                  </a:moveTo>
                  <a:lnTo>
                    <a:pt x="1562276" y="0"/>
                  </a:lnTo>
                  <a:cubicBezTo>
                    <a:pt x="1566908" y="0"/>
                    <a:pt x="1571350" y="1840"/>
                    <a:pt x="1574625" y="5115"/>
                  </a:cubicBezTo>
                  <a:cubicBezTo>
                    <a:pt x="1577900" y="8390"/>
                    <a:pt x="1579739" y="12831"/>
                    <a:pt x="1579739" y="17463"/>
                  </a:cubicBezTo>
                  <a:lnTo>
                    <a:pt x="1579739" y="795337"/>
                  </a:lnTo>
                  <a:cubicBezTo>
                    <a:pt x="1579739" y="799969"/>
                    <a:pt x="1577900" y="804410"/>
                    <a:pt x="1574625" y="807685"/>
                  </a:cubicBezTo>
                  <a:cubicBezTo>
                    <a:pt x="1571350" y="810960"/>
                    <a:pt x="1566908" y="812800"/>
                    <a:pt x="1562276" y="812800"/>
                  </a:cubicBezTo>
                  <a:lnTo>
                    <a:pt x="17463" y="812800"/>
                  </a:lnTo>
                  <a:cubicBezTo>
                    <a:pt x="12831" y="812800"/>
                    <a:pt x="8390" y="810960"/>
                    <a:pt x="5115" y="807685"/>
                  </a:cubicBezTo>
                  <a:cubicBezTo>
                    <a:pt x="1840" y="804410"/>
                    <a:pt x="0" y="799969"/>
                    <a:pt x="0" y="795337"/>
                  </a:cubicBezTo>
                  <a:lnTo>
                    <a:pt x="0" y="17463"/>
                  </a:lnTo>
                  <a:cubicBezTo>
                    <a:pt x="0" y="12831"/>
                    <a:pt x="1840" y="8390"/>
                    <a:pt x="5115" y="5115"/>
                  </a:cubicBezTo>
                  <a:cubicBezTo>
                    <a:pt x="8390" y="1840"/>
                    <a:pt x="12831" y="0"/>
                    <a:pt x="17463" y="0"/>
                  </a:cubicBezTo>
                  <a:close/>
                </a:path>
              </a:pathLst>
            </a:custGeom>
            <a:blipFill>
              <a:blip r:embed="rId4"/>
              <a:stretch>
                <a:fillRect t="-8307" b="-8307"/>
              </a:stretch>
            </a:blipFill>
          </p:spPr>
        </p:sp>
      </p:grpSp>
      <p:sp>
        <p:nvSpPr>
          <p:cNvPr id="6" name="TextBox 6"/>
          <p:cNvSpPr txBox="1"/>
          <p:nvPr/>
        </p:nvSpPr>
        <p:spPr>
          <a:xfrm>
            <a:off x="1592780" y="7708820"/>
            <a:ext cx="15281902" cy="2213610"/>
          </a:xfrm>
          <a:prstGeom prst="rect">
            <a:avLst/>
          </a:prstGeom>
        </p:spPr>
        <p:txBody>
          <a:bodyPr lIns="0" tIns="0" rIns="0" bIns="0" rtlCol="0" anchor="t">
            <a:spAutoFit/>
          </a:bodyPr>
          <a:lstStyle/>
          <a:p>
            <a:pPr algn="ctr">
              <a:lnSpc>
                <a:spcPts val="2939"/>
              </a:lnSpc>
              <a:spcBef>
                <a:spcPct val="0"/>
              </a:spcBef>
            </a:pPr>
            <a:r>
              <a:rPr lang="en-US" sz="2099">
                <a:solidFill>
                  <a:srgbClr val="000000"/>
                </a:solidFill>
                <a:latin typeface="Canva Sans"/>
                <a:ea typeface="Canva Sans"/>
                <a:cs typeface="Canva Sans"/>
                <a:sym typeface="Canva Sans"/>
              </a:rPr>
              <a:t>Swiggy is one of the largest and most popular online food delivery platforms in India, based in Bangalore. Over the years, Swiggy has transformed the food delivery landscape by offering a wide array of services that cater to customers, restaurants, and delivery partners. The platform provides a seamless experience by connecting users to their favorite local restaurants, making it easy to order food online and have it delivered to their doorsteps quickly and efficiently. Swiggy has grown into a household name by focusing on customer satisfaction, timely deliveries, and a broad selection of restaurants, ranging from local eateries to premium dining options.</a:t>
            </a:r>
          </a:p>
        </p:txBody>
      </p:sp>
      <p:sp>
        <p:nvSpPr>
          <p:cNvPr id="7" name="TextBox 7"/>
          <p:cNvSpPr txBox="1"/>
          <p:nvPr/>
        </p:nvSpPr>
        <p:spPr>
          <a:xfrm>
            <a:off x="5774974" y="6328293"/>
            <a:ext cx="7204505" cy="1203325"/>
          </a:xfrm>
          <a:prstGeom prst="rect">
            <a:avLst/>
          </a:prstGeom>
        </p:spPr>
        <p:txBody>
          <a:bodyPr lIns="0" tIns="0" rIns="0" bIns="0" rtlCol="0" anchor="t">
            <a:spAutoFit/>
          </a:bodyPr>
          <a:lstStyle/>
          <a:p>
            <a:pPr algn="ctr">
              <a:lnSpc>
                <a:spcPts val="9800"/>
              </a:lnSpc>
              <a:spcBef>
                <a:spcPct val="0"/>
              </a:spcBef>
            </a:pPr>
            <a:r>
              <a:rPr lang="en-US" sz="7000" b="1">
                <a:solidFill>
                  <a:srgbClr val="FFFFFF"/>
                </a:solidFill>
                <a:latin typeface="Canva Sans Bold"/>
                <a:ea typeface="Canva Sans Bold"/>
                <a:cs typeface="Canva Sans Bold"/>
                <a:sym typeface="Canva Sans Bold"/>
              </a:rPr>
              <a:t>ABOUT SWIGGY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7B27"/>
        </a:solidFill>
        <a:effectLst/>
      </p:bgPr>
    </p:bg>
    <p:spTree>
      <p:nvGrpSpPr>
        <p:cNvPr id="1" name=""/>
        <p:cNvGrpSpPr/>
        <p:nvPr/>
      </p:nvGrpSpPr>
      <p:grpSpPr>
        <a:xfrm>
          <a:off x="0" y="0"/>
          <a:ext cx="0" cy="0"/>
          <a:chOff x="0" y="0"/>
          <a:chExt cx="0" cy="0"/>
        </a:xfrm>
      </p:grpSpPr>
      <p:grpSp>
        <p:nvGrpSpPr>
          <p:cNvPr id="2" name="Group 2"/>
          <p:cNvGrpSpPr/>
          <p:nvPr/>
        </p:nvGrpSpPr>
        <p:grpSpPr>
          <a:xfrm>
            <a:off x="10425195" y="1891354"/>
            <a:ext cx="7197446" cy="6663254"/>
            <a:chOff x="0" y="0"/>
            <a:chExt cx="8701052" cy="8055263"/>
          </a:xfrm>
        </p:grpSpPr>
        <p:sp>
          <p:nvSpPr>
            <p:cNvPr id="3" name="Freeform 3"/>
            <p:cNvSpPr/>
            <p:nvPr/>
          </p:nvSpPr>
          <p:spPr>
            <a:xfrm>
              <a:off x="0" y="0"/>
              <a:ext cx="8701053" cy="8055390"/>
            </a:xfrm>
            <a:custGeom>
              <a:avLst/>
              <a:gdLst/>
              <a:ahLst/>
              <a:cxnLst/>
              <a:rect l="l" t="t" r="r" b="b"/>
              <a:pathLst>
                <a:path w="8701053" h="8055390">
                  <a:moveTo>
                    <a:pt x="8701053" y="7395873"/>
                  </a:moveTo>
                  <a:lnTo>
                    <a:pt x="7299968" y="7395873"/>
                  </a:lnTo>
                  <a:cubicBezTo>
                    <a:pt x="7445225" y="7599755"/>
                    <a:pt x="7525188" y="7822347"/>
                    <a:pt x="7525188" y="8055390"/>
                  </a:cubicBezTo>
                  <a:lnTo>
                    <a:pt x="1175865" y="8055390"/>
                  </a:lnTo>
                  <a:cubicBezTo>
                    <a:pt x="1175865" y="7822347"/>
                    <a:pt x="1255828" y="7599916"/>
                    <a:pt x="1401085" y="7395873"/>
                  </a:cubicBezTo>
                  <a:lnTo>
                    <a:pt x="0" y="7395873"/>
                  </a:lnTo>
                  <a:lnTo>
                    <a:pt x="0" y="659551"/>
                  </a:lnTo>
                  <a:lnTo>
                    <a:pt x="1401085" y="659551"/>
                  </a:lnTo>
                  <a:cubicBezTo>
                    <a:pt x="1255828" y="455508"/>
                    <a:pt x="1175865" y="233077"/>
                    <a:pt x="1175865" y="0"/>
                  </a:cubicBezTo>
                  <a:lnTo>
                    <a:pt x="7524900" y="0"/>
                  </a:lnTo>
                  <a:cubicBezTo>
                    <a:pt x="7524900" y="233077"/>
                    <a:pt x="7444936" y="455508"/>
                    <a:pt x="7299679" y="659551"/>
                  </a:cubicBezTo>
                  <a:lnTo>
                    <a:pt x="8700764" y="659551"/>
                  </a:lnTo>
                  <a:lnTo>
                    <a:pt x="8700764" y="7395873"/>
                  </a:lnTo>
                  <a:close/>
                </a:path>
              </a:pathLst>
            </a:custGeom>
            <a:blipFill>
              <a:blip r:embed="rId2"/>
              <a:stretch>
                <a:fillRect l="-19434" r="-19434"/>
              </a:stretch>
            </a:blipFill>
          </p:spPr>
        </p:sp>
      </p:grpSp>
      <p:grpSp>
        <p:nvGrpSpPr>
          <p:cNvPr id="4" name="Group 4"/>
          <p:cNvGrpSpPr/>
          <p:nvPr/>
        </p:nvGrpSpPr>
        <p:grpSpPr>
          <a:xfrm>
            <a:off x="276723" y="1028700"/>
            <a:ext cx="9785131" cy="8334065"/>
            <a:chOff x="0" y="0"/>
            <a:chExt cx="2577154" cy="2194980"/>
          </a:xfrm>
        </p:grpSpPr>
        <p:sp>
          <p:nvSpPr>
            <p:cNvPr id="5" name="Freeform 5"/>
            <p:cNvSpPr/>
            <p:nvPr/>
          </p:nvSpPr>
          <p:spPr>
            <a:xfrm>
              <a:off x="0" y="0"/>
              <a:ext cx="2577154" cy="2194980"/>
            </a:xfrm>
            <a:custGeom>
              <a:avLst/>
              <a:gdLst/>
              <a:ahLst/>
              <a:cxnLst/>
              <a:rect l="l" t="t" r="r" b="b"/>
              <a:pathLst>
                <a:path w="2577154" h="2194980">
                  <a:moveTo>
                    <a:pt x="34021" y="0"/>
                  </a:moveTo>
                  <a:lnTo>
                    <a:pt x="2543133" y="0"/>
                  </a:lnTo>
                  <a:cubicBezTo>
                    <a:pt x="2561922" y="0"/>
                    <a:pt x="2577154" y="15232"/>
                    <a:pt x="2577154" y="34021"/>
                  </a:cubicBezTo>
                  <a:lnTo>
                    <a:pt x="2577154" y="2160959"/>
                  </a:lnTo>
                  <a:cubicBezTo>
                    <a:pt x="2577154" y="2169982"/>
                    <a:pt x="2573570" y="2178635"/>
                    <a:pt x="2567189" y="2185016"/>
                  </a:cubicBezTo>
                  <a:cubicBezTo>
                    <a:pt x="2560809" y="2191396"/>
                    <a:pt x="2552156" y="2194980"/>
                    <a:pt x="2543133" y="2194980"/>
                  </a:cubicBezTo>
                  <a:lnTo>
                    <a:pt x="34021" y="2194980"/>
                  </a:lnTo>
                  <a:cubicBezTo>
                    <a:pt x="15232" y="2194980"/>
                    <a:pt x="0" y="2179748"/>
                    <a:pt x="0" y="2160959"/>
                  </a:cubicBezTo>
                  <a:lnTo>
                    <a:pt x="0" y="34021"/>
                  </a:lnTo>
                  <a:cubicBezTo>
                    <a:pt x="0" y="15232"/>
                    <a:pt x="15232" y="0"/>
                    <a:pt x="34021" y="0"/>
                  </a:cubicBezTo>
                  <a:close/>
                </a:path>
              </a:pathLst>
            </a:custGeom>
            <a:solidFill>
              <a:srgbClr val="824513"/>
            </a:solidFill>
          </p:spPr>
        </p:sp>
        <p:sp>
          <p:nvSpPr>
            <p:cNvPr id="6" name="TextBox 6"/>
            <p:cNvSpPr txBox="1"/>
            <p:nvPr/>
          </p:nvSpPr>
          <p:spPr>
            <a:xfrm>
              <a:off x="0" y="-38100"/>
              <a:ext cx="2577154" cy="2233080"/>
            </a:xfrm>
            <a:prstGeom prst="rect">
              <a:avLst/>
            </a:prstGeom>
          </p:spPr>
          <p:txBody>
            <a:bodyPr lIns="50800" tIns="50800" rIns="50800" bIns="50800" rtlCol="0" anchor="ctr"/>
            <a:lstStyle/>
            <a:p>
              <a:pPr algn="ctr">
                <a:lnSpc>
                  <a:spcPts val="2630"/>
                </a:lnSpc>
              </a:pPr>
              <a:endParaRPr/>
            </a:p>
          </p:txBody>
        </p:sp>
      </p:grpSp>
      <p:sp>
        <p:nvSpPr>
          <p:cNvPr id="7" name="TextBox 7"/>
          <p:cNvSpPr txBox="1"/>
          <p:nvPr/>
        </p:nvSpPr>
        <p:spPr>
          <a:xfrm>
            <a:off x="858835" y="1322393"/>
            <a:ext cx="7563940" cy="1065195"/>
          </a:xfrm>
          <a:prstGeom prst="rect">
            <a:avLst/>
          </a:prstGeom>
        </p:spPr>
        <p:txBody>
          <a:bodyPr lIns="0" tIns="0" rIns="0" bIns="0" rtlCol="0" anchor="t">
            <a:spAutoFit/>
          </a:bodyPr>
          <a:lstStyle/>
          <a:p>
            <a:pPr algn="l">
              <a:lnSpc>
                <a:spcPts val="8282"/>
              </a:lnSpc>
            </a:pPr>
            <a:r>
              <a:rPr lang="en-US" sz="7078" b="1">
                <a:solidFill>
                  <a:srgbClr val="FFFFFF"/>
                </a:solidFill>
                <a:latin typeface="The Seasons Bold"/>
                <a:ea typeface="The Seasons Bold"/>
                <a:cs typeface="The Seasons Bold"/>
                <a:sym typeface="The Seasons Bold"/>
              </a:rPr>
              <a:t>Introduction</a:t>
            </a:r>
          </a:p>
        </p:txBody>
      </p:sp>
      <p:sp>
        <p:nvSpPr>
          <p:cNvPr id="8" name="TextBox 8"/>
          <p:cNvSpPr txBox="1"/>
          <p:nvPr/>
        </p:nvSpPr>
        <p:spPr>
          <a:xfrm>
            <a:off x="858835" y="2682863"/>
            <a:ext cx="8908905" cy="6235998"/>
          </a:xfrm>
          <a:prstGeom prst="rect">
            <a:avLst/>
          </a:prstGeom>
        </p:spPr>
        <p:txBody>
          <a:bodyPr lIns="0" tIns="0" rIns="0" bIns="0" rtlCol="0" anchor="t">
            <a:spAutoFit/>
          </a:bodyPr>
          <a:lstStyle/>
          <a:p>
            <a:pPr algn="just">
              <a:lnSpc>
                <a:spcPts val="3623"/>
              </a:lnSpc>
            </a:pPr>
            <a:r>
              <a:rPr lang="en-US" sz="2588" spc="-51">
                <a:solidFill>
                  <a:srgbClr val="FFDFA9"/>
                </a:solidFill>
                <a:latin typeface="Baskerville Display PT"/>
                <a:ea typeface="Baskerville Display PT"/>
                <a:cs typeface="Baskerville Display PT"/>
                <a:sym typeface="Baskerville Display PT"/>
              </a:rPr>
              <a:t>Swiggy is one of India's leading food delivery platforms, providing a wide range of services to customers, restaurants, and delivery partners. With a vast dataset containing information about customers, restaurants, orders, and delivery partners, Swiggy has the potential to uncover valuable insights through data analysis.</a:t>
            </a:r>
          </a:p>
          <a:p>
            <a:pPr algn="just">
              <a:lnSpc>
                <a:spcPts val="3483"/>
              </a:lnSpc>
            </a:pPr>
            <a:endParaRPr lang="en-US" sz="2588" spc="-51">
              <a:solidFill>
                <a:srgbClr val="FFDFA9"/>
              </a:solidFill>
              <a:latin typeface="Baskerville Display PT"/>
              <a:ea typeface="Baskerville Display PT"/>
              <a:cs typeface="Baskerville Display PT"/>
              <a:sym typeface="Baskerville Display PT"/>
            </a:endParaRPr>
          </a:p>
          <a:p>
            <a:pPr algn="just">
              <a:lnSpc>
                <a:spcPts val="4043"/>
              </a:lnSpc>
            </a:pPr>
            <a:r>
              <a:rPr lang="en-US" sz="2888" spc="-57">
                <a:solidFill>
                  <a:srgbClr val="FFDFA9"/>
                </a:solidFill>
                <a:latin typeface="Baskerville Display PT"/>
                <a:ea typeface="Baskerville Display PT"/>
                <a:cs typeface="Baskerville Display PT"/>
                <a:sym typeface="Baskerville Display PT"/>
              </a:rPr>
              <a:t>In this project, I explore the Swiggy dataset to provide business intelligence and enhance decision-making processes through SQL queries. By leveraging sophisticated SQL techniques, the goal is to analyze customer behavior, restaurant performance, and operational efficiency to support strategic initiatives.</a:t>
            </a:r>
          </a:p>
          <a:p>
            <a:pPr algn="just">
              <a:lnSpc>
                <a:spcPts val="4043"/>
              </a:lnSpc>
              <a:spcBef>
                <a:spcPct val="0"/>
              </a:spcBef>
            </a:pPr>
            <a:endParaRPr lang="en-US" sz="2888" spc="-57">
              <a:solidFill>
                <a:srgbClr val="FFDFA9"/>
              </a:solidFill>
              <a:latin typeface="Baskerville Display PT"/>
              <a:ea typeface="Baskerville Display PT"/>
              <a:cs typeface="Baskerville Display PT"/>
              <a:sym typeface="Baskerville Display P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95F11"/>
        </a:solidFill>
        <a:effectLst/>
      </p:bgPr>
    </p:bg>
    <p:spTree>
      <p:nvGrpSpPr>
        <p:cNvPr id="1" name=""/>
        <p:cNvGrpSpPr/>
        <p:nvPr/>
      </p:nvGrpSpPr>
      <p:grpSpPr>
        <a:xfrm>
          <a:off x="0" y="0"/>
          <a:ext cx="0" cy="0"/>
          <a:chOff x="0" y="0"/>
          <a:chExt cx="0" cy="0"/>
        </a:xfrm>
      </p:grpSpPr>
      <p:sp>
        <p:nvSpPr>
          <p:cNvPr id="2" name="Freeform 2"/>
          <p:cNvSpPr/>
          <p:nvPr/>
        </p:nvSpPr>
        <p:spPr>
          <a:xfrm>
            <a:off x="17259300" y="2950286"/>
            <a:ext cx="1364440" cy="682220"/>
          </a:xfrm>
          <a:custGeom>
            <a:avLst/>
            <a:gdLst/>
            <a:ahLst/>
            <a:cxnLst/>
            <a:rect l="l" t="t" r="r" b="b"/>
            <a:pathLst>
              <a:path w="1364440" h="682220">
                <a:moveTo>
                  <a:pt x="0" y="0"/>
                </a:moveTo>
                <a:lnTo>
                  <a:pt x="1364440" y="0"/>
                </a:lnTo>
                <a:lnTo>
                  <a:pt x="1364440" y="682220"/>
                </a:lnTo>
                <a:lnTo>
                  <a:pt x="0" y="6822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8520" y="7493531"/>
            <a:ext cx="1364440" cy="682220"/>
          </a:xfrm>
          <a:custGeom>
            <a:avLst/>
            <a:gdLst/>
            <a:ahLst/>
            <a:cxnLst/>
            <a:rect l="l" t="t" r="r" b="b"/>
            <a:pathLst>
              <a:path w="1364440" h="682220">
                <a:moveTo>
                  <a:pt x="0" y="0"/>
                </a:moveTo>
                <a:lnTo>
                  <a:pt x="1364440" y="0"/>
                </a:lnTo>
                <a:lnTo>
                  <a:pt x="1364440" y="682220"/>
                </a:lnTo>
                <a:lnTo>
                  <a:pt x="0" y="6822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6370450"/>
            <a:ext cx="6565127" cy="2928382"/>
            <a:chOff x="0" y="0"/>
            <a:chExt cx="1594319" cy="711148"/>
          </a:xfrm>
        </p:grpSpPr>
        <p:sp>
          <p:nvSpPr>
            <p:cNvPr id="5" name="Freeform 5"/>
            <p:cNvSpPr/>
            <p:nvPr/>
          </p:nvSpPr>
          <p:spPr>
            <a:xfrm>
              <a:off x="0" y="0"/>
              <a:ext cx="1594319" cy="711148"/>
            </a:xfrm>
            <a:custGeom>
              <a:avLst/>
              <a:gdLst/>
              <a:ahLst/>
              <a:cxnLst/>
              <a:rect l="l" t="t" r="r" b="b"/>
              <a:pathLst>
                <a:path w="1594319" h="711148">
                  <a:moveTo>
                    <a:pt x="0" y="0"/>
                  </a:moveTo>
                  <a:lnTo>
                    <a:pt x="1594319" y="0"/>
                  </a:lnTo>
                  <a:lnTo>
                    <a:pt x="1594319" y="711148"/>
                  </a:lnTo>
                  <a:lnTo>
                    <a:pt x="0" y="711148"/>
                  </a:lnTo>
                  <a:close/>
                </a:path>
              </a:pathLst>
            </a:custGeom>
            <a:blipFill>
              <a:blip r:embed="rId4"/>
              <a:stretch>
                <a:fillRect l="-1748" r="-1748"/>
              </a:stretch>
            </a:blipFill>
          </p:spPr>
        </p:sp>
      </p:grpSp>
      <p:sp>
        <p:nvSpPr>
          <p:cNvPr id="6" name="Freeform 6"/>
          <p:cNvSpPr/>
          <p:nvPr/>
        </p:nvSpPr>
        <p:spPr>
          <a:xfrm>
            <a:off x="11095578" y="615079"/>
            <a:ext cx="6410659" cy="3945635"/>
          </a:xfrm>
          <a:custGeom>
            <a:avLst/>
            <a:gdLst/>
            <a:ahLst/>
            <a:cxnLst/>
            <a:rect l="l" t="t" r="r" b="b"/>
            <a:pathLst>
              <a:path w="6410659" h="3945635">
                <a:moveTo>
                  <a:pt x="0" y="0"/>
                </a:moveTo>
                <a:lnTo>
                  <a:pt x="6410658" y="0"/>
                </a:lnTo>
                <a:lnTo>
                  <a:pt x="6410658" y="3945635"/>
                </a:lnTo>
                <a:lnTo>
                  <a:pt x="0" y="3945635"/>
                </a:lnTo>
                <a:lnTo>
                  <a:pt x="0" y="0"/>
                </a:lnTo>
                <a:close/>
              </a:path>
            </a:pathLst>
          </a:custGeom>
          <a:blipFill>
            <a:blip r:embed="rId5" cstate="email">
              <a:extLst>
                <a:ext uri="{28A0092B-C50C-407E-A947-70E740481C1C}">
                  <a14:useLocalDpi xmlns:a14="http://schemas.microsoft.com/office/drawing/2010/main"/>
                </a:ext>
              </a:extLst>
            </a:blip>
            <a:stretch>
              <a:fillRect t="-4225" b="-4225"/>
            </a:stretch>
          </a:blipFill>
        </p:spPr>
      </p:sp>
      <p:sp>
        <p:nvSpPr>
          <p:cNvPr id="7" name="Freeform 7"/>
          <p:cNvSpPr/>
          <p:nvPr/>
        </p:nvSpPr>
        <p:spPr>
          <a:xfrm>
            <a:off x="405587" y="5602310"/>
            <a:ext cx="6709192" cy="4464662"/>
          </a:xfrm>
          <a:custGeom>
            <a:avLst/>
            <a:gdLst/>
            <a:ahLst/>
            <a:cxnLst/>
            <a:rect l="l" t="t" r="r" b="b"/>
            <a:pathLst>
              <a:path w="6709192" h="4464662">
                <a:moveTo>
                  <a:pt x="0" y="0"/>
                </a:moveTo>
                <a:lnTo>
                  <a:pt x="6709192" y="0"/>
                </a:lnTo>
                <a:lnTo>
                  <a:pt x="6709192" y="4464662"/>
                </a:lnTo>
                <a:lnTo>
                  <a:pt x="0" y="4464662"/>
                </a:lnTo>
                <a:lnTo>
                  <a:pt x="0" y="0"/>
                </a:lnTo>
                <a:close/>
              </a:path>
            </a:pathLst>
          </a:custGeom>
          <a:blipFill>
            <a:blip r:embed="rId6"/>
            <a:stretch>
              <a:fillRect/>
            </a:stretch>
          </a:blipFill>
        </p:spPr>
      </p:sp>
      <p:sp>
        <p:nvSpPr>
          <p:cNvPr id="8" name="TextBox 8"/>
          <p:cNvSpPr txBox="1"/>
          <p:nvPr/>
        </p:nvSpPr>
        <p:spPr>
          <a:xfrm>
            <a:off x="1709965" y="942975"/>
            <a:ext cx="13022410" cy="810503"/>
          </a:xfrm>
          <a:prstGeom prst="rect">
            <a:avLst/>
          </a:prstGeom>
        </p:spPr>
        <p:txBody>
          <a:bodyPr lIns="0" tIns="0" rIns="0" bIns="0" rtlCol="0" anchor="t">
            <a:spAutoFit/>
          </a:bodyPr>
          <a:lstStyle/>
          <a:p>
            <a:pPr marL="866792" lvl="1" indent="-433396" algn="l">
              <a:lnSpc>
                <a:spcPts val="5620"/>
              </a:lnSpc>
              <a:buAutoNum type="arabicPeriod"/>
            </a:pPr>
            <a:r>
              <a:rPr lang="en-US" sz="4014" b="1">
                <a:solidFill>
                  <a:srgbClr val="FFFFFF"/>
                </a:solidFill>
                <a:latin typeface="Canva Sans Bold"/>
                <a:ea typeface="Canva Sans Bold"/>
                <a:cs typeface="Canva Sans Bold"/>
                <a:sym typeface="Canva Sans Bold"/>
              </a:rPr>
              <a:t>DISPLAY ALL CUSTOMERS WHO LIVE IN 'DELHI'.</a:t>
            </a:r>
          </a:p>
          <a:p>
            <a:pPr algn="l">
              <a:lnSpc>
                <a:spcPts val="580"/>
              </a:lnSpc>
              <a:spcBef>
                <a:spcPct val="0"/>
              </a:spcBef>
            </a:pPr>
            <a:endParaRPr lang="en-US" sz="4014" b="1">
              <a:solidFill>
                <a:srgbClr val="FFFFFF"/>
              </a:solidFill>
              <a:latin typeface="Canva Sans Bold"/>
              <a:ea typeface="Canva Sans Bold"/>
              <a:cs typeface="Canva Sans Bold"/>
              <a:sym typeface="Canva Sans Bold"/>
            </a:endParaRPr>
          </a:p>
        </p:txBody>
      </p:sp>
      <p:sp>
        <p:nvSpPr>
          <p:cNvPr id="9" name="TextBox 9"/>
          <p:cNvSpPr txBox="1"/>
          <p:nvPr/>
        </p:nvSpPr>
        <p:spPr>
          <a:xfrm>
            <a:off x="746697" y="2511697"/>
            <a:ext cx="11389737" cy="3150105"/>
          </a:xfrm>
          <a:prstGeom prst="rect">
            <a:avLst/>
          </a:prstGeom>
        </p:spPr>
        <p:txBody>
          <a:bodyPr lIns="0" tIns="0" rIns="0" bIns="0" rtlCol="0" anchor="t">
            <a:spAutoFit/>
          </a:bodyPr>
          <a:lstStyle/>
          <a:p>
            <a:pPr algn="l">
              <a:lnSpc>
                <a:spcPts val="6046"/>
              </a:lnSpc>
            </a:pPr>
            <a:r>
              <a:rPr lang="en-US" sz="4319" b="1">
                <a:solidFill>
                  <a:srgbClr val="000000"/>
                </a:solidFill>
                <a:latin typeface="Baskerville Display PT Bold"/>
                <a:ea typeface="Baskerville Display PT Bold"/>
                <a:cs typeface="Baskerville Display PT Bold"/>
                <a:sym typeface="Baskerville Display PT Bold"/>
              </a:rPr>
              <a:t>SELECT CUSTOMER_ID,NAME,CITY</a:t>
            </a:r>
          </a:p>
          <a:p>
            <a:pPr algn="l">
              <a:lnSpc>
                <a:spcPts val="6046"/>
              </a:lnSpc>
            </a:pPr>
            <a:r>
              <a:rPr lang="en-US" sz="4319" b="1">
                <a:solidFill>
                  <a:srgbClr val="000000"/>
                </a:solidFill>
                <a:latin typeface="Baskerville Display PT Bold"/>
                <a:ea typeface="Baskerville Display PT Bold"/>
                <a:cs typeface="Baskerville Display PT Bold"/>
                <a:sym typeface="Baskerville Display PT Bold"/>
              </a:rPr>
              <a:t>FROM CUSTOMERS</a:t>
            </a:r>
          </a:p>
          <a:p>
            <a:pPr algn="l">
              <a:lnSpc>
                <a:spcPts val="6046"/>
              </a:lnSpc>
            </a:pPr>
            <a:r>
              <a:rPr lang="en-US" sz="4319" b="1">
                <a:solidFill>
                  <a:srgbClr val="000000"/>
                </a:solidFill>
                <a:latin typeface="Canva Sans Bold"/>
                <a:ea typeface="Canva Sans Bold"/>
                <a:cs typeface="Canva Sans Bold"/>
                <a:sym typeface="Canva Sans Bold"/>
              </a:rPr>
              <a:t>WHERE CITY= ”DELHI”       </a:t>
            </a:r>
          </a:p>
          <a:p>
            <a:pPr algn="l">
              <a:lnSpc>
                <a:spcPts val="6046"/>
              </a:lnSpc>
            </a:pPr>
            <a:endParaRPr lang="en-US" sz="4319" b="1">
              <a:solidFill>
                <a:srgbClr val="000000"/>
              </a:solidFill>
              <a:latin typeface="Canva Sans Bold"/>
              <a:ea typeface="Canva Sans Bold"/>
              <a:cs typeface="Canva Sans Bold"/>
              <a:sym typeface="Canva Sans Bold"/>
            </a:endParaRPr>
          </a:p>
          <a:p>
            <a:pPr algn="l">
              <a:lnSpc>
                <a:spcPts val="624"/>
              </a:lnSpc>
              <a:spcBef>
                <a:spcPct val="0"/>
              </a:spcBef>
            </a:pPr>
            <a:r>
              <a:rPr lang="en-US" sz="446" b="1">
                <a:solidFill>
                  <a:srgbClr val="000000"/>
                </a:solidFill>
                <a:latin typeface="Canva Sans Bold"/>
                <a:ea typeface="Canva Sans Bold"/>
                <a:cs typeface="Canva Sans Bold"/>
                <a:sym typeface="Canva Sans Bold"/>
              </a:rPr>
              <a:t>where city="delhi"</a:t>
            </a:r>
          </a:p>
        </p:txBody>
      </p:sp>
      <p:sp>
        <p:nvSpPr>
          <p:cNvPr id="10" name="Freeform 10"/>
          <p:cNvSpPr/>
          <p:nvPr/>
        </p:nvSpPr>
        <p:spPr>
          <a:xfrm>
            <a:off x="15883505" y="8124476"/>
            <a:ext cx="2404495" cy="1942496"/>
          </a:xfrm>
          <a:custGeom>
            <a:avLst/>
            <a:gdLst/>
            <a:ahLst/>
            <a:cxnLst/>
            <a:rect l="l" t="t" r="r" b="b"/>
            <a:pathLst>
              <a:path w="2404495" h="1942496">
                <a:moveTo>
                  <a:pt x="0" y="0"/>
                </a:moveTo>
                <a:lnTo>
                  <a:pt x="2404495" y="0"/>
                </a:lnTo>
                <a:lnTo>
                  <a:pt x="2404495" y="1942496"/>
                </a:lnTo>
                <a:lnTo>
                  <a:pt x="0" y="1942496"/>
                </a:lnTo>
                <a:lnTo>
                  <a:pt x="0" y="0"/>
                </a:lnTo>
                <a:close/>
              </a:path>
            </a:pathLst>
          </a:custGeom>
          <a:blipFill>
            <a:blip r:embed="rId7" cstate="email">
              <a:extLst>
                <a:ext uri="{28A0092B-C50C-407E-A947-70E740481C1C}">
                  <a14:useLocalDpi xmlns:a14="http://schemas.microsoft.com/office/drawing/2010/main"/>
                </a:ext>
              </a:extLst>
            </a:blip>
            <a:stretch>
              <a:fillRect l="-10627" r="-10627"/>
            </a:stretch>
          </a:blipFill>
        </p:spPr>
      </p:sp>
      <p:sp>
        <p:nvSpPr>
          <p:cNvPr id="11" name="Freeform 11"/>
          <p:cNvSpPr/>
          <p:nvPr/>
        </p:nvSpPr>
        <p:spPr>
          <a:xfrm>
            <a:off x="405587" y="615079"/>
            <a:ext cx="1307814" cy="1307814"/>
          </a:xfrm>
          <a:custGeom>
            <a:avLst/>
            <a:gdLst/>
            <a:ahLst/>
            <a:cxnLst/>
            <a:rect l="l" t="t" r="r" b="b"/>
            <a:pathLst>
              <a:path w="1307814" h="1307814">
                <a:moveTo>
                  <a:pt x="0" y="0"/>
                </a:moveTo>
                <a:lnTo>
                  <a:pt x="1307814" y="0"/>
                </a:lnTo>
                <a:lnTo>
                  <a:pt x="1307814" y="1307814"/>
                </a:lnTo>
                <a:lnTo>
                  <a:pt x="0" y="1307814"/>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95F11"/>
        </a:solidFill>
        <a:effectLst/>
      </p:bgPr>
    </p:bg>
    <p:spTree>
      <p:nvGrpSpPr>
        <p:cNvPr id="1" name=""/>
        <p:cNvGrpSpPr/>
        <p:nvPr/>
      </p:nvGrpSpPr>
      <p:grpSpPr>
        <a:xfrm>
          <a:off x="0" y="0"/>
          <a:ext cx="0" cy="0"/>
          <a:chOff x="0" y="0"/>
          <a:chExt cx="0" cy="0"/>
        </a:xfrm>
      </p:grpSpPr>
      <p:sp>
        <p:nvSpPr>
          <p:cNvPr id="2" name="Freeform 2"/>
          <p:cNvSpPr/>
          <p:nvPr/>
        </p:nvSpPr>
        <p:spPr>
          <a:xfrm>
            <a:off x="17259300" y="2950286"/>
            <a:ext cx="1364440" cy="682220"/>
          </a:xfrm>
          <a:custGeom>
            <a:avLst/>
            <a:gdLst/>
            <a:ahLst/>
            <a:cxnLst/>
            <a:rect l="l" t="t" r="r" b="b"/>
            <a:pathLst>
              <a:path w="1364440" h="682220">
                <a:moveTo>
                  <a:pt x="0" y="0"/>
                </a:moveTo>
                <a:lnTo>
                  <a:pt x="1364440" y="0"/>
                </a:lnTo>
                <a:lnTo>
                  <a:pt x="1364440" y="682220"/>
                </a:lnTo>
                <a:lnTo>
                  <a:pt x="0" y="6822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8520" y="7493531"/>
            <a:ext cx="1364440" cy="682220"/>
          </a:xfrm>
          <a:custGeom>
            <a:avLst/>
            <a:gdLst/>
            <a:ahLst/>
            <a:cxnLst/>
            <a:rect l="l" t="t" r="r" b="b"/>
            <a:pathLst>
              <a:path w="1364440" h="682220">
                <a:moveTo>
                  <a:pt x="0" y="0"/>
                </a:moveTo>
                <a:lnTo>
                  <a:pt x="1364440" y="0"/>
                </a:lnTo>
                <a:lnTo>
                  <a:pt x="1364440" y="682220"/>
                </a:lnTo>
                <a:lnTo>
                  <a:pt x="0" y="6822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002949" y="7091373"/>
            <a:ext cx="6167034" cy="1666094"/>
          </a:xfrm>
          <a:custGeom>
            <a:avLst/>
            <a:gdLst/>
            <a:ahLst/>
            <a:cxnLst/>
            <a:rect l="l" t="t" r="r" b="b"/>
            <a:pathLst>
              <a:path w="6167034" h="1666094">
                <a:moveTo>
                  <a:pt x="0" y="0"/>
                </a:moveTo>
                <a:lnTo>
                  <a:pt x="6167033" y="0"/>
                </a:lnTo>
                <a:lnTo>
                  <a:pt x="6167033" y="1666094"/>
                </a:lnTo>
                <a:lnTo>
                  <a:pt x="0" y="1666094"/>
                </a:lnTo>
                <a:lnTo>
                  <a:pt x="0" y="0"/>
                </a:lnTo>
                <a:close/>
              </a:path>
            </a:pathLst>
          </a:custGeom>
          <a:blipFill>
            <a:blip r:embed="rId4"/>
            <a:stretch>
              <a:fillRect/>
            </a:stretch>
          </a:blipFill>
        </p:spPr>
      </p:sp>
      <p:sp>
        <p:nvSpPr>
          <p:cNvPr id="5" name="Freeform 5"/>
          <p:cNvSpPr/>
          <p:nvPr/>
        </p:nvSpPr>
        <p:spPr>
          <a:xfrm>
            <a:off x="11417739" y="0"/>
            <a:ext cx="6870261" cy="4293913"/>
          </a:xfrm>
          <a:custGeom>
            <a:avLst/>
            <a:gdLst/>
            <a:ahLst/>
            <a:cxnLst/>
            <a:rect l="l" t="t" r="r" b="b"/>
            <a:pathLst>
              <a:path w="6870261" h="4293913">
                <a:moveTo>
                  <a:pt x="0" y="0"/>
                </a:moveTo>
                <a:lnTo>
                  <a:pt x="6870261" y="0"/>
                </a:lnTo>
                <a:lnTo>
                  <a:pt x="6870261" y="4293913"/>
                </a:lnTo>
                <a:lnTo>
                  <a:pt x="0" y="4293913"/>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6" name="Freeform 6"/>
          <p:cNvSpPr/>
          <p:nvPr/>
        </p:nvSpPr>
        <p:spPr>
          <a:xfrm>
            <a:off x="405587" y="3100861"/>
            <a:ext cx="10750746" cy="2582204"/>
          </a:xfrm>
          <a:custGeom>
            <a:avLst/>
            <a:gdLst/>
            <a:ahLst/>
            <a:cxnLst/>
            <a:rect l="l" t="t" r="r" b="b"/>
            <a:pathLst>
              <a:path w="10750746" h="2582204">
                <a:moveTo>
                  <a:pt x="0" y="0"/>
                </a:moveTo>
                <a:lnTo>
                  <a:pt x="10750746" y="0"/>
                </a:lnTo>
                <a:lnTo>
                  <a:pt x="10750746" y="2582205"/>
                </a:lnTo>
                <a:lnTo>
                  <a:pt x="0" y="2582205"/>
                </a:lnTo>
                <a:lnTo>
                  <a:pt x="0" y="0"/>
                </a:lnTo>
                <a:close/>
              </a:path>
            </a:pathLst>
          </a:custGeom>
          <a:blipFill>
            <a:blip r:embed="rId6"/>
            <a:stretch>
              <a:fillRect/>
            </a:stretch>
          </a:blipFill>
        </p:spPr>
      </p:sp>
      <p:grpSp>
        <p:nvGrpSpPr>
          <p:cNvPr id="7" name="Group 7"/>
          <p:cNvGrpSpPr/>
          <p:nvPr/>
        </p:nvGrpSpPr>
        <p:grpSpPr>
          <a:xfrm>
            <a:off x="1855752" y="6495375"/>
            <a:ext cx="3077675" cy="3077675"/>
            <a:chOff x="0" y="0"/>
            <a:chExt cx="812800" cy="812800"/>
          </a:xfrm>
        </p:grpSpPr>
        <p:sp>
          <p:nvSpPr>
            <p:cNvPr id="8" name="Freeform 8"/>
            <p:cNvSpPr/>
            <p:nvPr/>
          </p:nvSpPr>
          <p:spPr>
            <a:xfrm>
              <a:off x="0" y="0"/>
              <a:ext cx="812800" cy="812800"/>
            </a:xfrm>
            <a:custGeom>
              <a:avLst/>
              <a:gdLst/>
              <a:ahLst/>
              <a:cxnLst/>
              <a:rect l="l" t="t" r="r" b="b"/>
              <a:pathLst>
                <a:path w="812800" h="812800">
                  <a:moveTo>
                    <a:pt x="57857" y="0"/>
                  </a:moveTo>
                  <a:lnTo>
                    <a:pt x="754943" y="0"/>
                  </a:lnTo>
                  <a:cubicBezTo>
                    <a:pt x="770288" y="0"/>
                    <a:pt x="785004" y="6096"/>
                    <a:pt x="795854" y="16946"/>
                  </a:cubicBezTo>
                  <a:cubicBezTo>
                    <a:pt x="806704" y="27796"/>
                    <a:pt x="812800" y="42512"/>
                    <a:pt x="812800" y="57857"/>
                  </a:cubicBezTo>
                  <a:lnTo>
                    <a:pt x="812800" y="754943"/>
                  </a:lnTo>
                  <a:cubicBezTo>
                    <a:pt x="812800" y="770288"/>
                    <a:pt x="806704" y="785004"/>
                    <a:pt x="795854" y="795854"/>
                  </a:cubicBezTo>
                  <a:cubicBezTo>
                    <a:pt x="785004" y="806704"/>
                    <a:pt x="770288" y="812800"/>
                    <a:pt x="754943" y="812800"/>
                  </a:cubicBezTo>
                  <a:lnTo>
                    <a:pt x="57857" y="812800"/>
                  </a:lnTo>
                  <a:cubicBezTo>
                    <a:pt x="42512" y="812800"/>
                    <a:pt x="27796" y="806704"/>
                    <a:pt x="16946" y="795854"/>
                  </a:cubicBezTo>
                  <a:cubicBezTo>
                    <a:pt x="6096" y="785004"/>
                    <a:pt x="0" y="770288"/>
                    <a:pt x="0" y="754943"/>
                  </a:cubicBezTo>
                  <a:lnTo>
                    <a:pt x="0" y="57857"/>
                  </a:lnTo>
                  <a:cubicBezTo>
                    <a:pt x="0" y="42512"/>
                    <a:pt x="6096" y="27796"/>
                    <a:pt x="16946" y="16946"/>
                  </a:cubicBezTo>
                  <a:cubicBezTo>
                    <a:pt x="27796" y="6096"/>
                    <a:pt x="42512" y="0"/>
                    <a:pt x="57857" y="0"/>
                  </a:cubicBezTo>
                  <a:close/>
                </a:path>
              </a:pathLst>
            </a:custGeom>
            <a:blipFill>
              <a:blip r:embed="rId7"/>
              <a:stretch>
                <a:fillRect/>
              </a:stretch>
            </a:blipFill>
          </p:spPr>
        </p:sp>
      </p:grpSp>
      <p:sp>
        <p:nvSpPr>
          <p:cNvPr id="9" name="Freeform 9"/>
          <p:cNvSpPr/>
          <p:nvPr/>
        </p:nvSpPr>
        <p:spPr>
          <a:xfrm>
            <a:off x="374793" y="374793"/>
            <a:ext cx="1307814" cy="1307814"/>
          </a:xfrm>
          <a:custGeom>
            <a:avLst/>
            <a:gdLst/>
            <a:ahLst/>
            <a:cxnLst/>
            <a:rect l="l" t="t" r="r" b="b"/>
            <a:pathLst>
              <a:path w="1307814" h="1307814">
                <a:moveTo>
                  <a:pt x="0" y="0"/>
                </a:moveTo>
                <a:lnTo>
                  <a:pt x="1307814" y="0"/>
                </a:lnTo>
                <a:lnTo>
                  <a:pt x="1307814" y="1307814"/>
                </a:lnTo>
                <a:lnTo>
                  <a:pt x="0" y="1307814"/>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10" name="TextBox 10"/>
          <p:cNvSpPr txBox="1"/>
          <p:nvPr/>
        </p:nvSpPr>
        <p:spPr>
          <a:xfrm>
            <a:off x="1992960" y="432879"/>
            <a:ext cx="16019977" cy="1393456"/>
          </a:xfrm>
          <a:prstGeom prst="rect">
            <a:avLst/>
          </a:prstGeom>
        </p:spPr>
        <p:txBody>
          <a:bodyPr lIns="0" tIns="0" rIns="0" bIns="0" rtlCol="0" anchor="t">
            <a:spAutoFit/>
          </a:bodyPr>
          <a:lstStyle/>
          <a:p>
            <a:pPr algn="l">
              <a:lnSpc>
                <a:spcPts val="5620"/>
              </a:lnSpc>
              <a:spcBef>
                <a:spcPct val="0"/>
              </a:spcBef>
            </a:pPr>
            <a:r>
              <a:rPr lang="en-US" sz="4014" b="1">
                <a:solidFill>
                  <a:srgbClr val="FFFFFF"/>
                </a:solidFill>
                <a:latin typeface="Canva Sans Bold"/>
                <a:ea typeface="Canva Sans Bold"/>
                <a:cs typeface="Canva Sans Bold"/>
                <a:sym typeface="Canva Sans Bold"/>
              </a:rPr>
              <a:t>2. FIND THE AVERAGE RATING OF ALL RESTAURANTS IN 'MUMBAI</a:t>
            </a:r>
          </a:p>
        </p:txBody>
      </p:sp>
      <p:sp>
        <p:nvSpPr>
          <p:cNvPr id="11" name="Freeform 11"/>
          <p:cNvSpPr/>
          <p:nvPr/>
        </p:nvSpPr>
        <p:spPr>
          <a:xfrm>
            <a:off x="1168050" y="6398875"/>
            <a:ext cx="5442400" cy="3068153"/>
          </a:xfrm>
          <a:custGeom>
            <a:avLst/>
            <a:gdLst/>
            <a:ahLst/>
            <a:cxnLst/>
            <a:rect l="l" t="t" r="r" b="b"/>
            <a:pathLst>
              <a:path w="5442400" h="3068153">
                <a:moveTo>
                  <a:pt x="0" y="0"/>
                </a:moveTo>
                <a:lnTo>
                  <a:pt x="5442401" y="0"/>
                </a:lnTo>
                <a:lnTo>
                  <a:pt x="5442401" y="3068153"/>
                </a:lnTo>
                <a:lnTo>
                  <a:pt x="0" y="3068153"/>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95F11"/>
        </a:solidFill>
        <a:effectLst/>
      </p:bgPr>
    </p:bg>
    <p:spTree>
      <p:nvGrpSpPr>
        <p:cNvPr id="1" name=""/>
        <p:cNvGrpSpPr/>
        <p:nvPr/>
      </p:nvGrpSpPr>
      <p:grpSpPr>
        <a:xfrm>
          <a:off x="0" y="0"/>
          <a:ext cx="0" cy="0"/>
          <a:chOff x="0" y="0"/>
          <a:chExt cx="0" cy="0"/>
        </a:xfrm>
      </p:grpSpPr>
      <p:grpSp>
        <p:nvGrpSpPr>
          <p:cNvPr id="2" name="Group 2"/>
          <p:cNvGrpSpPr/>
          <p:nvPr/>
        </p:nvGrpSpPr>
        <p:grpSpPr>
          <a:xfrm>
            <a:off x="0" y="7581263"/>
            <a:ext cx="19454141" cy="3052449"/>
            <a:chOff x="0" y="0"/>
            <a:chExt cx="5123724" cy="803937"/>
          </a:xfrm>
        </p:grpSpPr>
        <p:sp>
          <p:nvSpPr>
            <p:cNvPr id="3" name="Freeform 3"/>
            <p:cNvSpPr/>
            <p:nvPr/>
          </p:nvSpPr>
          <p:spPr>
            <a:xfrm>
              <a:off x="0" y="0"/>
              <a:ext cx="5123724" cy="803937"/>
            </a:xfrm>
            <a:custGeom>
              <a:avLst/>
              <a:gdLst/>
              <a:ahLst/>
              <a:cxnLst/>
              <a:rect l="l" t="t" r="r" b="b"/>
              <a:pathLst>
                <a:path w="5123724" h="803937">
                  <a:moveTo>
                    <a:pt x="0" y="0"/>
                  </a:moveTo>
                  <a:lnTo>
                    <a:pt x="5123724" y="0"/>
                  </a:lnTo>
                  <a:lnTo>
                    <a:pt x="5123724" y="803937"/>
                  </a:lnTo>
                  <a:lnTo>
                    <a:pt x="0" y="803937"/>
                  </a:lnTo>
                  <a:close/>
                </a:path>
              </a:pathLst>
            </a:custGeom>
            <a:solidFill>
              <a:srgbClr val="64351B"/>
            </a:solidFill>
          </p:spPr>
        </p:sp>
        <p:sp>
          <p:nvSpPr>
            <p:cNvPr id="4" name="TextBox 4"/>
            <p:cNvSpPr txBox="1"/>
            <p:nvPr/>
          </p:nvSpPr>
          <p:spPr>
            <a:xfrm>
              <a:off x="0" y="-38100"/>
              <a:ext cx="5123724" cy="842037"/>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1465432" y="2545455"/>
            <a:ext cx="254696" cy="242598"/>
          </a:xfrm>
          <a:custGeom>
            <a:avLst/>
            <a:gdLst/>
            <a:ahLst/>
            <a:cxnLst/>
            <a:rect l="l" t="t" r="r" b="b"/>
            <a:pathLst>
              <a:path w="254696" h="242598">
                <a:moveTo>
                  <a:pt x="0" y="0"/>
                </a:moveTo>
                <a:lnTo>
                  <a:pt x="254696" y="0"/>
                </a:lnTo>
                <a:lnTo>
                  <a:pt x="254696" y="242598"/>
                </a:lnTo>
                <a:lnTo>
                  <a:pt x="0" y="242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321237" y="2302857"/>
            <a:ext cx="254696" cy="242598"/>
          </a:xfrm>
          <a:custGeom>
            <a:avLst/>
            <a:gdLst/>
            <a:ahLst/>
            <a:cxnLst/>
            <a:rect l="l" t="t" r="r" b="b"/>
            <a:pathLst>
              <a:path w="254696" h="242598">
                <a:moveTo>
                  <a:pt x="0" y="0"/>
                </a:moveTo>
                <a:lnTo>
                  <a:pt x="254696" y="0"/>
                </a:lnTo>
                <a:lnTo>
                  <a:pt x="254696" y="242598"/>
                </a:lnTo>
                <a:lnTo>
                  <a:pt x="0" y="242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294416" y="3676404"/>
            <a:ext cx="254696" cy="242598"/>
          </a:xfrm>
          <a:custGeom>
            <a:avLst/>
            <a:gdLst/>
            <a:ahLst/>
            <a:cxnLst/>
            <a:rect l="l" t="t" r="r" b="b"/>
            <a:pathLst>
              <a:path w="254696" h="242598">
                <a:moveTo>
                  <a:pt x="0" y="0"/>
                </a:moveTo>
                <a:lnTo>
                  <a:pt x="254696" y="0"/>
                </a:lnTo>
                <a:lnTo>
                  <a:pt x="254696" y="242597"/>
                </a:lnTo>
                <a:lnTo>
                  <a:pt x="0" y="242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92780" y="3433806"/>
            <a:ext cx="254696" cy="242598"/>
          </a:xfrm>
          <a:custGeom>
            <a:avLst/>
            <a:gdLst/>
            <a:ahLst/>
            <a:cxnLst/>
            <a:rect l="l" t="t" r="r" b="b"/>
            <a:pathLst>
              <a:path w="254696" h="242598">
                <a:moveTo>
                  <a:pt x="0" y="0"/>
                </a:moveTo>
                <a:lnTo>
                  <a:pt x="254696" y="0"/>
                </a:lnTo>
                <a:lnTo>
                  <a:pt x="254696" y="242598"/>
                </a:lnTo>
                <a:lnTo>
                  <a:pt x="0" y="242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51780" y="3555105"/>
            <a:ext cx="254696" cy="242598"/>
          </a:xfrm>
          <a:custGeom>
            <a:avLst/>
            <a:gdLst/>
            <a:ahLst/>
            <a:cxnLst/>
            <a:rect l="l" t="t" r="r" b="b"/>
            <a:pathLst>
              <a:path w="254696" h="242598">
                <a:moveTo>
                  <a:pt x="0" y="0"/>
                </a:moveTo>
                <a:lnTo>
                  <a:pt x="254695" y="0"/>
                </a:lnTo>
                <a:lnTo>
                  <a:pt x="254695" y="242598"/>
                </a:lnTo>
                <a:lnTo>
                  <a:pt x="0" y="242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039720" y="2424156"/>
            <a:ext cx="254696" cy="242598"/>
          </a:xfrm>
          <a:custGeom>
            <a:avLst/>
            <a:gdLst/>
            <a:ahLst/>
            <a:cxnLst/>
            <a:rect l="l" t="t" r="r" b="b"/>
            <a:pathLst>
              <a:path w="254696" h="242598">
                <a:moveTo>
                  <a:pt x="0" y="0"/>
                </a:moveTo>
                <a:lnTo>
                  <a:pt x="254696" y="0"/>
                </a:lnTo>
                <a:lnTo>
                  <a:pt x="254696" y="242598"/>
                </a:lnTo>
                <a:lnTo>
                  <a:pt x="0" y="242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575933" y="3052926"/>
            <a:ext cx="254696" cy="242598"/>
          </a:xfrm>
          <a:custGeom>
            <a:avLst/>
            <a:gdLst/>
            <a:ahLst/>
            <a:cxnLst/>
            <a:rect l="l" t="t" r="r" b="b"/>
            <a:pathLst>
              <a:path w="254696" h="242598">
                <a:moveTo>
                  <a:pt x="0" y="0"/>
                </a:moveTo>
                <a:lnTo>
                  <a:pt x="254696" y="0"/>
                </a:lnTo>
                <a:lnTo>
                  <a:pt x="254696" y="242598"/>
                </a:lnTo>
                <a:lnTo>
                  <a:pt x="0" y="242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594837" y="2015230"/>
            <a:ext cx="2339408" cy="1280294"/>
          </a:xfrm>
          <a:custGeom>
            <a:avLst/>
            <a:gdLst/>
            <a:ahLst/>
            <a:cxnLst/>
            <a:rect l="l" t="t" r="r" b="b"/>
            <a:pathLst>
              <a:path w="2339408" h="1280294">
                <a:moveTo>
                  <a:pt x="0" y="0"/>
                </a:moveTo>
                <a:lnTo>
                  <a:pt x="2339408" y="0"/>
                </a:lnTo>
                <a:lnTo>
                  <a:pt x="2339408" y="1280294"/>
                </a:lnTo>
                <a:lnTo>
                  <a:pt x="0" y="1280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7449790" y="7106773"/>
            <a:ext cx="2339408" cy="1280294"/>
          </a:xfrm>
          <a:custGeom>
            <a:avLst/>
            <a:gdLst/>
            <a:ahLst/>
            <a:cxnLst/>
            <a:rect l="l" t="t" r="r" b="b"/>
            <a:pathLst>
              <a:path w="2339408" h="1280294">
                <a:moveTo>
                  <a:pt x="0" y="0"/>
                </a:moveTo>
                <a:lnTo>
                  <a:pt x="2339407" y="0"/>
                </a:lnTo>
                <a:lnTo>
                  <a:pt x="2339407" y="1280294"/>
                </a:lnTo>
                <a:lnTo>
                  <a:pt x="0" y="1280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744571" y="2502776"/>
            <a:ext cx="10618266" cy="2347255"/>
          </a:xfrm>
          <a:custGeom>
            <a:avLst/>
            <a:gdLst/>
            <a:ahLst/>
            <a:cxnLst/>
            <a:rect l="l" t="t" r="r" b="b"/>
            <a:pathLst>
              <a:path w="10618266" h="2347255">
                <a:moveTo>
                  <a:pt x="0" y="0"/>
                </a:moveTo>
                <a:lnTo>
                  <a:pt x="10618266" y="0"/>
                </a:lnTo>
                <a:lnTo>
                  <a:pt x="10618266" y="2347255"/>
                </a:lnTo>
                <a:lnTo>
                  <a:pt x="0" y="2347255"/>
                </a:lnTo>
                <a:lnTo>
                  <a:pt x="0" y="0"/>
                </a:lnTo>
                <a:close/>
              </a:path>
            </a:pathLst>
          </a:custGeom>
          <a:blipFill>
            <a:blip r:embed="rId6"/>
            <a:stretch>
              <a:fillRect l="-1494" r="-1494"/>
            </a:stretch>
          </a:blipFill>
        </p:spPr>
      </p:sp>
      <p:sp>
        <p:nvSpPr>
          <p:cNvPr id="15" name="Freeform 15"/>
          <p:cNvSpPr/>
          <p:nvPr/>
        </p:nvSpPr>
        <p:spPr>
          <a:xfrm>
            <a:off x="11941083" y="4679540"/>
            <a:ext cx="4930461" cy="5172389"/>
          </a:xfrm>
          <a:custGeom>
            <a:avLst/>
            <a:gdLst/>
            <a:ahLst/>
            <a:cxnLst/>
            <a:rect l="l" t="t" r="r" b="b"/>
            <a:pathLst>
              <a:path w="4930461" h="5172389">
                <a:moveTo>
                  <a:pt x="0" y="0"/>
                </a:moveTo>
                <a:lnTo>
                  <a:pt x="4930461" y="0"/>
                </a:lnTo>
                <a:lnTo>
                  <a:pt x="4930461" y="5172389"/>
                </a:lnTo>
                <a:lnTo>
                  <a:pt x="0" y="5172389"/>
                </a:lnTo>
                <a:lnTo>
                  <a:pt x="0" y="0"/>
                </a:lnTo>
                <a:close/>
              </a:path>
            </a:pathLst>
          </a:custGeom>
          <a:blipFill>
            <a:blip r:embed="rId7"/>
            <a:stretch>
              <a:fillRect l="-350" r="-4956"/>
            </a:stretch>
          </a:blipFill>
        </p:spPr>
      </p:sp>
      <p:sp>
        <p:nvSpPr>
          <p:cNvPr id="16" name="Freeform 16"/>
          <p:cNvSpPr/>
          <p:nvPr/>
        </p:nvSpPr>
        <p:spPr>
          <a:xfrm>
            <a:off x="13191637" y="570398"/>
            <a:ext cx="4688310" cy="3106005"/>
          </a:xfrm>
          <a:custGeom>
            <a:avLst/>
            <a:gdLst/>
            <a:ahLst/>
            <a:cxnLst/>
            <a:rect l="l" t="t" r="r" b="b"/>
            <a:pathLst>
              <a:path w="4688310" h="3106005">
                <a:moveTo>
                  <a:pt x="0" y="0"/>
                </a:moveTo>
                <a:lnTo>
                  <a:pt x="4688310" y="0"/>
                </a:lnTo>
                <a:lnTo>
                  <a:pt x="4688310" y="3106006"/>
                </a:lnTo>
                <a:lnTo>
                  <a:pt x="0" y="3106006"/>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17" name="Freeform 17"/>
          <p:cNvSpPr/>
          <p:nvPr/>
        </p:nvSpPr>
        <p:spPr>
          <a:xfrm>
            <a:off x="744571" y="6289296"/>
            <a:ext cx="6055240" cy="2915247"/>
          </a:xfrm>
          <a:custGeom>
            <a:avLst/>
            <a:gdLst/>
            <a:ahLst/>
            <a:cxnLst/>
            <a:rect l="l" t="t" r="r" b="b"/>
            <a:pathLst>
              <a:path w="6055240" h="2915247">
                <a:moveTo>
                  <a:pt x="0" y="0"/>
                </a:moveTo>
                <a:lnTo>
                  <a:pt x="6055240" y="0"/>
                </a:lnTo>
                <a:lnTo>
                  <a:pt x="6055240" y="2915247"/>
                </a:lnTo>
                <a:lnTo>
                  <a:pt x="0" y="2915247"/>
                </a:lnTo>
                <a:lnTo>
                  <a:pt x="0" y="0"/>
                </a:lnTo>
                <a:close/>
              </a:path>
            </a:pathLst>
          </a:custGeom>
          <a:blipFill>
            <a:blip r:embed="rId9" cstate="email">
              <a:extLst>
                <a:ext uri="{28A0092B-C50C-407E-A947-70E740481C1C}">
                  <a14:useLocalDpi xmlns:a14="http://schemas.microsoft.com/office/drawing/2010/main"/>
                </a:ext>
              </a:extLst>
            </a:blip>
            <a:stretch>
              <a:fillRect b="-17096"/>
            </a:stretch>
          </a:blipFill>
        </p:spPr>
      </p:sp>
      <p:sp>
        <p:nvSpPr>
          <p:cNvPr id="18" name="TextBox 18"/>
          <p:cNvSpPr txBox="1"/>
          <p:nvPr/>
        </p:nvSpPr>
        <p:spPr>
          <a:xfrm>
            <a:off x="1028700" y="820901"/>
            <a:ext cx="16230600" cy="2089150"/>
          </a:xfrm>
          <a:prstGeom prst="rect">
            <a:avLst/>
          </a:prstGeom>
        </p:spPr>
        <p:txBody>
          <a:bodyPr lIns="0" tIns="0" rIns="0" bIns="0" rtlCol="0" anchor="t">
            <a:spAutoFit/>
          </a:bodyPr>
          <a:lstStyle/>
          <a:p>
            <a:pPr algn="ctr">
              <a:lnSpc>
                <a:spcPts val="5599"/>
              </a:lnSpc>
            </a:pPr>
            <a:r>
              <a:rPr lang="en-US" sz="3999" b="1">
                <a:solidFill>
                  <a:srgbClr val="FFFFFF"/>
                </a:solidFill>
                <a:latin typeface="Canva Sans Bold"/>
                <a:ea typeface="Canva Sans Bold"/>
                <a:cs typeface="Canva Sans Bold"/>
                <a:sym typeface="Canva Sans Bold"/>
              </a:rPr>
              <a:t>3.    LIST ALL CUSTOMERS WHO HAVE PLACED AT LEAST ONE ORDER.</a:t>
            </a:r>
          </a:p>
          <a:p>
            <a:pPr algn="ctr">
              <a:lnSpc>
                <a:spcPts val="5599"/>
              </a:lnSpc>
              <a:spcBef>
                <a:spcPct val="0"/>
              </a:spcBef>
            </a:pPr>
            <a:endParaRPr lang="en-US" sz="3999" b="1">
              <a:solidFill>
                <a:srgbClr val="FFFFFF"/>
              </a:solidFill>
              <a:latin typeface="Canva Sans Bold"/>
              <a:ea typeface="Canva Sans Bold"/>
              <a:cs typeface="Canva Sans Bold"/>
              <a:sym typeface="Canva Sans Bold"/>
            </a:endParaRPr>
          </a:p>
        </p:txBody>
      </p:sp>
      <p:sp>
        <p:nvSpPr>
          <p:cNvPr id="19" name="Freeform 19"/>
          <p:cNvSpPr/>
          <p:nvPr/>
        </p:nvSpPr>
        <p:spPr>
          <a:xfrm>
            <a:off x="157618" y="374793"/>
            <a:ext cx="1307814" cy="1307814"/>
          </a:xfrm>
          <a:custGeom>
            <a:avLst/>
            <a:gdLst/>
            <a:ahLst/>
            <a:cxnLst/>
            <a:rect l="l" t="t" r="r" b="b"/>
            <a:pathLst>
              <a:path w="1307814" h="1307814">
                <a:moveTo>
                  <a:pt x="0" y="0"/>
                </a:moveTo>
                <a:lnTo>
                  <a:pt x="1307814" y="0"/>
                </a:lnTo>
                <a:lnTo>
                  <a:pt x="1307814" y="1307814"/>
                </a:lnTo>
                <a:lnTo>
                  <a:pt x="0" y="1307814"/>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95F11"/>
        </a:solidFill>
        <a:effectLst/>
      </p:bgPr>
    </p:bg>
    <p:spTree>
      <p:nvGrpSpPr>
        <p:cNvPr id="1" name=""/>
        <p:cNvGrpSpPr/>
        <p:nvPr/>
      </p:nvGrpSpPr>
      <p:grpSpPr>
        <a:xfrm>
          <a:off x="0" y="0"/>
          <a:ext cx="0" cy="0"/>
          <a:chOff x="0" y="0"/>
          <a:chExt cx="0" cy="0"/>
        </a:xfrm>
      </p:grpSpPr>
      <p:grpSp>
        <p:nvGrpSpPr>
          <p:cNvPr id="2" name="Group 2"/>
          <p:cNvGrpSpPr/>
          <p:nvPr/>
        </p:nvGrpSpPr>
        <p:grpSpPr>
          <a:xfrm>
            <a:off x="-557048" y="-278251"/>
            <a:ext cx="19402096" cy="2169948"/>
            <a:chOff x="0" y="0"/>
            <a:chExt cx="5110017" cy="571509"/>
          </a:xfrm>
        </p:grpSpPr>
        <p:sp>
          <p:nvSpPr>
            <p:cNvPr id="3" name="Freeform 3"/>
            <p:cNvSpPr/>
            <p:nvPr/>
          </p:nvSpPr>
          <p:spPr>
            <a:xfrm>
              <a:off x="0" y="0"/>
              <a:ext cx="5110017" cy="571509"/>
            </a:xfrm>
            <a:custGeom>
              <a:avLst/>
              <a:gdLst/>
              <a:ahLst/>
              <a:cxnLst/>
              <a:rect l="l" t="t" r="r" b="b"/>
              <a:pathLst>
                <a:path w="5110017" h="571509">
                  <a:moveTo>
                    <a:pt x="0" y="0"/>
                  </a:moveTo>
                  <a:lnTo>
                    <a:pt x="5110017" y="0"/>
                  </a:lnTo>
                  <a:lnTo>
                    <a:pt x="5110017" y="571509"/>
                  </a:lnTo>
                  <a:lnTo>
                    <a:pt x="0" y="571509"/>
                  </a:lnTo>
                  <a:close/>
                </a:path>
              </a:pathLst>
            </a:custGeom>
            <a:solidFill>
              <a:srgbClr val="64351B"/>
            </a:solidFill>
          </p:spPr>
        </p:sp>
        <p:sp>
          <p:nvSpPr>
            <p:cNvPr id="4" name="TextBox 4"/>
            <p:cNvSpPr txBox="1"/>
            <p:nvPr/>
          </p:nvSpPr>
          <p:spPr>
            <a:xfrm>
              <a:off x="0" y="-38100"/>
              <a:ext cx="5110017" cy="60960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2247037" y="806723"/>
            <a:ext cx="5475259" cy="3448529"/>
            <a:chOff x="0" y="0"/>
            <a:chExt cx="2631281" cy="1657282"/>
          </a:xfrm>
        </p:grpSpPr>
        <p:sp>
          <p:nvSpPr>
            <p:cNvPr id="6" name="Freeform 6"/>
            <p:cNvSpPr/>
            <p:nvPr/>
          </p:nvSpPr>
          <p:spPr>
            <a:xfrm>
              <a:off x="0" y="0"/>
              <a:ext cx="2631281" cy="1657282"/>
            </a:xfrm>
            <a:custGeom>
              <a:avLst/>
              <a:gdLst/>
              <a:ahLst/>
              <a:cxnLst/>
              <a:rect l="l" t="t" r="r" b="b"/>
              <a:pathLst>
                <a:path w="2631281" h="1657282">
                  <a:moveTo>
                    <a:pt x="0" y="0"/>
                  </a:moveTo>
                  <a:lnTo>
                    <a:pt x="2631281" y="0"/>
                  </a:lnTo>
                  <a:lnTo>
                    <a:pt x="2631281" y="1657282"/>
                  </a:lnTo>
                  <a:lnTo>
                    <a:pt x="0" y="1657282"/>
                  </a:lnTo>
                  <a:close/>
                </a:path>
              </a:pathLst>
            </a:custGeom>
            <a:blipFill>
              <a:blip r:embed="rId2" cstate="email">
                <a:extLst>
                  <a:ext uri="{28A0092B-C50C-407E-A947-70E740481C1C}">
                    <a14:useLocalDpi xmlns:a14="http://schemas.microsoft.com/office/drawing/2010/main"/>
                  </a:ext>
                </a:extLst>
              </a:blip>
              <a:stretch>
                <a:fillRect t="-2989" b="-2989"/>
              </a:stretch>
            </a:blipFill>
          </p:spPr>
        </p:sp>
      </p:grpSp>
      <p:sp>
        <p:nvSpPr>
          <p:cNvPr id="7" name="Freeform 7"/>
          <p:cNvSpPr/>
          <p:nvPr/>
        </p:nvSpPr>
        <p:spPr>
          <a:xfrm>
            <a:off x="-1594837" y="2015230"/>
            <a:ext cx="2339408" cy="1280294"/>
          </a:xfrm>
          <a:custGeom>
            <a:avLst/>
            <a:gdLst/>
            <a:ahLst/>
            <a:cxnLst/>
            <a:rect l="l" t="t" r="r" b="b"/>
            <a:pathLst>
              <a:path w="2339408" h="1280294">
                <a:moveTo>
                  <a:pt x="0" y="0"/>
                </a:moveTo>
                <a:lnTo>
                  <a:pt x="2339408" y="0"/>
                </a:lnTo>
                <a:lnTo>
                  <a:pt x="2339408" y="1280294"/>
                </a:lnTo>
                <a:lnTo>
                  <a:pt x="0" y="1280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7449790" y="7106773"/>
            <a:ext cx="2339408" cy="1280294"/>
          </a:xfrm>
          <a:custGeom>
            <a:avLst/>
            <a:gdLst/>
            <a:ahLst/>
            <a:cxnLst/>
            <a:rect l="l" t="t" r="r" b="b"/>
            <a:pathLst>
              <a:path w="2339408" h="1280294">
                <a:moveTo>
                  <a:pt x="0" y="0"/>
                </a:moveTo>
                <a:lnTo>
                  <a:pt x="2339407" y="0"/>
                </a:lnTo>
                <a:lnTo>
                  <a:pt x="2339407" y="1280294"/>
                </a:lnTo>
                <a:lnTo>
                  <a:pt x="0" y="1280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28700" y="2655377"/>
            <a:ext cx="7748905" cy="5327373"/>
          </a:xfrm>
          <a:custGeom>
            <a:avLst/>
            <a:gdLst/>
            <a:ahLst/>
            <a:cxnLst/>
            <a:rect l="l" t="t" r="r" b="b"/>
            <a:pathLst>
              <a:path w="7748905" h="5327373">
                <a:moveTo>
                  <a:pt x="0" y="0"/>
                </a:moveTo>
                <a:lnTo>
                  <a:pt x="7748905" y="0"/>
                </a:lnTo>
                <a:lnTo>
                  <a:pt x="7748905" y="5327372"/>
                </a:lnTo>
                <a:lnTo>
                  <a:pt x="0" y="5327372"/>
                </a:lnTo>
                <a:lnTo>
                  <a:pt x="0" y="0"/>
                </a:lnTo>
                <a:close/>
              </a:path>
            </a:pathLst>
          </a:custGeom>
          <a:blipFill>
            <a:blip r:embed="rId5"/>
            <a:stretch>
              <a:fillRect/>
            </a:stretch>
          </a:blipFill>
        </p:spPr>
      </p:sp>
      <p:sp>
        <p:nvSpPr>
          <p:cNvPr id="10" name="Freeform 10"/>
          <p:cNvSpPr/>
          <p:nvPr/>
        </p:nvSpPr>
        <p:spPr>
          <a:xfrm>
            <a:off x="10574261" y="4739750"/>
            <a:ext cx="5987227" cy="5321979"/>
          </a:xfrm>
          <a:custGeom>
            <a:avLst/>
            <a:gdLst/>
            <a:ahLst/>
            <a:cxnLst/>
            <a:rect l="l" t="t" r="r" b="b"/>
            <a:pathLst>
              <a:path w="5987227" h="5321979">
                <a:moveTo>
                  <a:pt x="0" y="0"/>
                </a:moveTo>
                <a:lnTo>
                  <a:pt x="5987227" y="0"/>
                </a:lnTo>
                <a:lnTo>
                  <a:pt x="5987227" y="5321980"/>
                </a:lnTo>
                <a:lnTo>
                  <a:pt x="0" y="5321980"/>
                </a:lnTo>
                <a:lnTo>
                  <a:pt x="0" y="0"/>
                </a:lnTo>
                <a:close/>
              </a:path>
            </a:pathLst>
          </a:custGeom>
          <a:blipFill>
            <a:blip r:embed="rId6"/>
            <a:stretch>
              <a:fillRect/>
            </a:stretch>
          </a:blipFill>
        </p:spPr>
      </p:sp>
      <p:sp>
        <p:nvSpPr>
          <p:cNvPr id="11" name="TextBox 11"/>
          <p:cNvSpPr txBox="1"/>
          <p:nvPr/>
        </p:nvSpPr>
        <p:spPr>
          <a:xfrm>
            <a:off x="1028700" y="942975"/>
            <a:ext cx="17259300" cy="2098421"/>
          </a:xfrm>
          <a:prstGeom prst="rect">
            <a:avLst/>
          </a:prstGeom>
        </p:spPr>
        <p:txBody>
          <a:bodyPr lIns="0" tIns="0" rIns="0" bIns="0" rtlCol="0" anchor="t">
            <a:spAutoFit/>
          </a:bodyPr>
          <a:lstStyle/>
          <a:p>
            <a:pPr algn="ctr">
              <a:lnSpc>
                <a:spcPts val="5614"/>
              </a:lnSpc>
            </a:pPr>
            <a:r>
              <a:rPr lang="en-US" sz="4010" b="1">
                <a:solidFill>
                  <a:srgbClr val="FFFFFF"/>
                </a:solidFill>
                <a:latin typeface="Canva Sans Bold"/>
                <a:ea typeface="Canva Sans Bold"/>
                <a:cs typeface="Canva Sans Bold"/>
                <a:sym typeface="Canva Sans Bold"/>
              </a:rPr>
              <a:t>4. DISPLAY THE TOTAL NUMBER OF ORDERS PLACED BY EACH     CUSTOMER</a:t>
            </a:r>
          </a:p>
          <a:p>
            <a:pPr algn="l">
              <a:lnSpc>
                <a:spcPts val="5614"/>
              </a:lnSpc>
              <a:spcBef>
                <a:spcPct val="0"/>
              </a:spcBef>
            </a:pPr>
            <a:endParaRPr lang="en-US" sz="4010" b="1">
              <a:solidFill>
                <a:srgbClr val="FFFFFF"/>
              </a:solidFill>
              <a:latin typeface="Canva Sans Bold"/>
              <a:ea typeface="Canva Sans Bold"/>
              <a:cs typeface="Canva Sans Bold"/>
              <a:sym typeface="Canva Sans Bold"/>
            </a:endParaRPr>
          </a:p>
        </p:txBody>
      </p:sp>
      <p:sp>
        <p:nvSpPr>
          <p:cNvPr id="12" name="Freeform 12"/>
          <p:cNvSpPr/>
          <p:nvPr/>
        </p:nvSpPr>
        <p:spPr>
          <a:xfrm>
            <a:off x="0" y="-386797"/>
            <a:ext cx="2820406" cy="2278494"/>
          </a:xfrm>
          <a:custGeom>
            <a:avLst/>
            <a:gdLst/>
            <a:ahLst/>
            <a:cxnLst/>
            <a:rect l="l" t="t" r="r" b="b"/>
            <a:pathLst>
              <a:path w="2820406" h="2278494">
                <a:moveTo>
                  <a:pt x="0" y="0"/>
                </a:moveTo>
                <a:lnTo>
                  <a:pt x="2820406" y="0"/>
                </a:lnTo>
                <a:lnTo>
                  <a:pt x="2820406" y="2278494"/>
                </a:lnTo>
                <a:lnTo>
                  <a:pt x="0" y="2278494"/>
                </a:lnTo>
                <a:lnTo>
                  <a:pt x="0" y="0"/>
                </a:lnTo>
                <a:close/>
              </a:path>
            </a:pathLst>
          </a:custGeom>
          <a:blipFill>
            <a:blip r:embed="rId7" cstate="email">
              <a:extLst>
                <a:ext uri="{28A0092B-C50C-407E-A947-70E740481C1C}">
                  <a14:useLocalDpi xmlns:a14="http://schemas.microsoft.com/office/drawing/2010/main"/>
                </a:ext>
              </a:extLst>
            </a:blip>
            <a:stretch>
              <a:fillRect l="-10627" r="-10627"/>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email">
              <a:extLst>
                <a:ext uri="{28A0092B-C50C-407E-A947-70E740481C1C}">
                  <a14:useLocalDpi xmlns:a14="http://schemas.microsoft.com/office/drawing/2010/main"/>
                </a:ext>
              </a:extLst>
            </a:blip>
            <a:stretch>
              <a:fillRect t="-73262" b="-93571"/>
            </a:stretch>
          </a:blipFill>
        </p:spPr>
      </p:sp>
      <p:grpSp>
        <p:nvGrpSpPr>
          <p:cNvPr id="3" name="Group 3"/>
          <p:cNvGrpSpPr/>
          <p:nvPr/>
        </p:nvGrpSpPr>
        <p:grpSpPr>
          <a:xfrm>
            <a:off x="7079948" y="8638603"/>
            <a:ext cx="4168289" cy="415317"/>
            <a:chOff x="0" y="0"/>
            <a:chExt cx="5557718" cy="553756"/>
          </a:xfrm>
        </p:grpSpPr>
        <p:sp>
          <p:nvSpPr>
            <p:cNvPr id="4" name="Freeform 4"/>
            <p:cNvSpPr/>
            <p:nvPr/>
          </p:nvSpPr>
          <p:spPr>
            <a:xfrm>
              <a:off x="0" y="0"/>
              <a:ext cx="553756" cy="553756"/>
            </a:xfrm>
            <a:custGeom>
              <a:avLst/>
              <a:gdLst/>
              <a:ahLst/>
              <a:cxnLst/>
              <a:rect l="l" t="t" r="r" b="b"/>
              <a:pathLst>
                <a:path w="553756" h="553756">
                  <a:moveTo>
                    <a:pt x="0" y="0"/>
                  </a:moveTo>
                  <a:lnTo>
                    <a:pt x="553756" y="0"/>
                  </a:lnTo>
                  <a:lnTo>
                    <a:pt x="553756" y="553756"/>
                  </a:lnTo>
                  <a:lnTo>
                    <a:pt x="0" y="553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75258" y="-954"/>
              <a:ext cx="4782460" cy="498514"/>
            </a:xfrm>
            <a:prstGeom prst="rect">
              <a:avLst/>
            </a:prstGeom>
          </p:spPr>
          <p:txBody>
            <a:bodyPr lIns="0" tIns="0" rIns="0" bIns="0" rtlCol="0" anchor="t">
              <a:spAutoFit/>
            </a:bodyPr>
            <a:lstStyle/>
            <a:p>
              <a:pPr algn="l">
                <a:lnSpc>
                  <a:spcPts val="3120"/>
                </a:lnSpc>
                <a:spcBef>
                  <a:spcPct val="0"/>
                </a:spcBef>
              </a:pPr>
              <a:r>
                <a:rPr lang="en-US" sz="2228">
                  <a:solidFill>
                    <a:srgbClr val="E5E1DA"/>
                  </a:solidFill>
                  <a:latin typeface="Lato"/>
                  <a:ea typeface="Lato"/>
                  <a:cs typeface="Lato"/>
                  <a:sym typeface="Lato"/>
                </a:rPr>
                <a:t>hello@reallygreatsite.com</a:t>
              </a:r>
            </a:p>
          </p:txBody>
        </p:sp>
      </p:grpSp>
      <p:sp>
        <p:nvSpPr>
          <p:cNvPr id="6" name="Freeform 6"/>
          <p:cNvSpPr/>
          <p:nvPr/>
        </p:nvSpPr>
        <p:spPr>
          <a:xfrm>
            <a:off x="13761677" y="1645877"/>
            <a:ext cx="3497623" cy="3497623"/>
          </a:xfrm>
          <a:custGeom>
            <a:avLst/>
            <a:gdLst/>
            <a:ahLst/>
            <a:cxnLst/>
            <a:rect l="l" t="t" r="r" b="b"/>
            <a:pathLst>
              <a:path w="3497623" h="3497623">
                <a:moveTo>
                  <a:pt x="0" y="0"/>
                </a:moveTo>
                <a:lnTo>
                  <a:pt x="3497623" y="0"/>
                </a:lnTo>
                <a:lnTo>
                  <a:pt x="3497623" y="3497623"/>
                </a:lnTo>
                <a:lnTo>
                  <a:pt x="0" y="3497623"/>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7" name="Freeform 7"/>
          <p:cNvSpPr/>
          <p:nvPr/>
        </p:nvSpPr>
        <p:spPr>
          <a:xfrm>
            <a:off x="227432" y="3625688"/>
            <a:ext cx="9221065" cy="5750608"/>
          </a:xfrm>
          <a:custGeom>
            <a:avLst/>
            <a:gdLst/>
            <a:ahLst/>
            <a:cxnLst/>
            <a:rect l="l" t="t" r="r" b="b"/>
            <a:pathLst>
              <a:path w="9221065" h="5750608">
                <a:moveTo>
                  <a:pt x="0" y="0"/>
                </a:moveTo>
                <a:lnTo>
                  <a:pt x="9221064" y="0"/>
                </a:lnTo>
                <a:lnTo>
                  <a:pt x="9221064" y="5750608"/>
                </a:lnTo>
                <a:lnTo>
                  <a:pt x="0" y="5750608"/>
                </a:lnTo>
                <a:lnTo>
                  <a:pt x="0" y="0"/>
                </a:lnTo>
                <a:close/>
              </a:path>
            </a:pathLst>
          </a:custGeom>
          <a:blipFill>
            <a:blip r:embed="rId6"/>
            <a:stretch>
              <a:fillRect t="-109" b="-109"/>
            </a:stretch>
          </a:blipFill>
        </p:spPr>
      </p:sp>
      <p:sp>
        <p:nvSpPr>
          <p:cNvPr id="8" name="TextBox 8"/>
          <p:cNvSpPr txBox="1"/>
          <p:nvPr/>
        </p:nvSpPr>
        <p:spPr>
          <a:xfrm>
            <a:off x="847029" y="9698616"/>
            <a:ext cx="7981869" cy="555580"/>
          </a:xfrm>
          <a:prstGeom prst="rect">
            <a:avLst/>
          </a:prstGeom>
        </p:spPr>
        <p:txBody>
          <a:bodyPr lIns="0" tIns="0" rIns="0" bIns="0" rtlCol="0" anchor="t">
            <a:spAutoFit/>
          </a:bodyPr>
          <a:lstStyle/>
          <a:p>
            <a:pPr marL="0" lvl="0" indent="0" algn="ctr">
              <a:lnSpc>
                <a:spcPts val="4626"/>
              </a:lnSpc>
              <a:spcBef>
                <a:spcPct val="0"/>
              </a:spcBef>
            </a:pPr>
            <a:endParaRPr/>
          </a:p>
        </p:txBody>
      </p:sp>
      <p:sp>
        <p:nvSpPr>
          <p:cNvPr id="9" name="TextBox 9"/>
          <p:cNvSpPr txBox="1"/>
          <p:nvPr/>
        </p:nvSpPr>
        <p:spPr>
          <a:xfrm>
            <a:off x="1048792" y="1039041"/>
            <a:ext cx="16230600" cy="2177072"/>
          </a:xfrm>
          <a:prstGeom prst="rect">
            <a:avLst/>
          </a:prstGeom>
        </p:spPr>
        <p:txBody>
          <a:bodyPr lIns="0" tIns="0" rIns="0" bIns="0" rtlCol="0" anchor="t">
            <a:spAutoFit/>
          </a:bodyPr>
          <a:lstStyle/>
          <a:p>
            <a:pPr algn="ctr">
              <a:lnSpc>
                <a:spcPts val="5894"/>
              </a:lnSpc>
            </a:pPr>
            <a:r>
              <a:rPr lang="en-US" sz="4010" b="1" spc="529">
                <a:solidFill>
                  <a:srgbClr val="FFC700"/>
                </a:solidFill>
                <a:latin typeface="TT Backwards Bold"/>
                <a:ea typeface="TT Backwards Bold"/>
                <a:cs typeface="TT Backwards Bold"/>
                <a:sym typeface="TT Backwards Bold"/>
              </a:rPr>
              <a:t>5.  FIND THE TOP 5 RESTAURANTS WITH THE HIGHEST AVERAGE RATING.</a:t>
            </a:r>
          </a:p>
          <a:p>
            <a:pPr marL="0" lvl="0" indent="0" algn="ctr">
              <a:lnSpc>
                <a:spcPts val="5894"/>
              </a:lnSpc>
              <a:spcBef>
                <a:spcPct val="0"/>
              </a:spcBef>
            </a:pPr>
            <a:endParaRPr lang="en-US" sz="4010" b="1" spc="529">
              <a:solidFill>
                <a:srgbClr val="FFC700"/>
              </a:solidFill>
              <a:latin typeface="TT Backwards Bold"/>
              <a:ea typeface="TT Backwards Bold"/>
              <a:cs typeface="TT Backwards Bold"/>
              <a:sym typeface="TT Backwards Bold"/>
            </a:endParaRPr>
          </a:p>
        </p:txBody>
      </p:sp>
      <p:sp>
        <p:nvSpPr>
          <p:cNvPr id="10" name="TextBox 10"/>
          <p:cNvSpPr txBox="1"/>
          <p:nvPr/>
        </p:nvSpPr>
        <p:spPr>
          <a:xfrm>
            <a:off x="10650688" y="6180339"/>
            <a:ext cx="7981869" cy="555580"/>
          </a:xfrm>
          <a:prstGeom prst="rect">
            <a:avLst/>
          </a:prstGeom>
        </p:spPr>
        <p:txBody>
          <a:bodyPr lIns="0" tIns="0" rIns="0" bIns="0" rtlCol="0" anchor="t">
            <a:spAutoFit/>
          </a:bodyPr>
          <a:lstStyle/>
          <a:p>
            <a:pPr marL="0" lvl="0" indent="0" algn="ctr">
              <a:lnSpc>
                <a:spcPts val="4626"/>
              </a:lnSpc>
              <a:spcBef>
                <a:spcPct val="0"/>
              </a:spcBef>
            </a:pPr>
            <a:endParaRPr/>
          </a:p>
        </p:txBody>
      </p:sp>
      <p:sp>
        <p:nvSpPr>
          <p:cNvPr id="11" name="Freeform 11"/>
          <p:cNvSpPr/>
          <p:nvPr/>
        </p:nvSpPr>
        <p:spPr>
          <a:xfrm>
            <a:off x="1181100" y="2602558"/>
            <a:ext cx="10750746" cy="3156027"/>
          </a:xfrm>
          <a:custGeom>
            <a:avLst/>
            <a:gdLst/>
            <a:ahLst/>
            <a:cxnLst/>
            <a:rect l="l" t="t" r="r" b="b"/>
            <a:pathLst>
              <a:path w="10750746" h="3156027">
                <a:moveTo>
                  <a:pt x="0" y="0"/>
                </a:moveTo>
                <a:lnTo>
                  <a:pt x="10750746" y="0"/>
                </a:lnTo>
                <a:lnTo>
                  <a:pt x="10750746" y="3156027"/>
                </a:lnTo>
                <a:lnTo>
                  <a:pt x="0" y="3156027"/>
                </a:lnTo>
                <a:lnTo>
                  <a:pt x="0" y="0"/>
                </a:lnTo>
                <a:close/>
              </a:path>
            </a:pathLst>
          </a:custGeom>
          <a:blipFill>
            <a:blip r:embed="rId7"/>
            <a:stretch>
              <a:fillRect/>
            </a:stretch>
          </a:blipFill>
        </p:spPr>
      </p:sp>
      <p:sp>
        <p:nvSpPr>
          <p:cNvPr id="12" name="Freeform 12"/>
          <p:cNvSpPr/>
          <p:nvPr/>
        </p:nvSpPr>
        <p:spPr>
          <a:xfrm>
            <a:off x="9164092" y="6070657"/>
            <a:ext cx="8170666" cy="3713683"/>
          </a:xfrm>
          <a:custGeom>
            <a:avLst/>
            <a:gdLst/>
            <a:ahLst/>
            <a:cxnLst/>
            <a:rect l="l" t="t" r="r" b="b"/>
            <a:pathLst>
              <a:path w="8170666" h="3713683">
                <a:moveTo>
                  <a:pt x="0" y="0"/>
                </a:moveTo>
                <a:lnTo>
                  <a:pt x="8170666" y="0"/>
                </a:lnTo>
                <a:lnTo>
                  <a:pt x="8170666" y="3713684"/>
                </a:lnTo>
                <a:lnTo>
                  <a:pt x="0" y="3713684"/>
                </a:lnTo>
                <a:lnTo>
                  <a:pt x="0" y="0"/>
                </a:lnTo>
                <a:close/>
              </a:path>
            </a:pathLst>
          </a:custGeom>
          <a:blipFill>
            <a:blip r:embed="rId8"/>
            <a:stretch>
              <a:fillRect l="-9325" r="-9449" b="-24472"/>
            </a:stretch>
          </a:blipFill>
        </p:spPr>
      </p:sp>
      <p:sp>
        <p:nvSpPr>
          <p:cNvPr id="13" name="Freeform 13"/>
          <p:cNvSpPr/>
          <p:nvPr/>
        </p:nvSpPr>
        <p:spPr>
          <a:xfrm>
            <a:off x="227432" y="-296619"/>
            <a:ext cx="2404495" cy="1942496"/>
          </a:xfrm>
          <a:custGeom>
            <a:avLst/>
            <a:gdLst/>
            <a:ahLst/>
            <a:cxnLst/>
            <a:rect l="l" t="t" r="r" b="b"/>
            <a:pathLst>
              <a:path w="2404495" h="1942496">
                <a:moveTo>
                  <a:pt x="0" y="0"/>
                </a:moveTo>
                <a:lnTo>
                  <a:pt x="2404495" y="0"/>
                </a:lnTo>
                <a:lnTo>
                  <a:pt x="2404495" y="1942496"/>
                </a:lnTo>
                <a:lnTo>
                  <a:pt x="0" y="1942496"/>
                </a:lnTo>
                <a:lnTo>
                  <a:pt x="0" y="0"/>
                </a:lnTo>
                <a:close/>
              </a:path>
            </a:pathLst>
          </a:custGeom>
          <a:blipFill>
            <a:blip r:embed="rId9" cstate="email">
              <a:extLst>
                <a:ext uri="{28A0092B-C50C-407E-A947-70E740481C1C}">
                  <a14:useLocalDpi xmlns:a14="http://schemas.microsoft.com/office/drawing/2010/main"/>
                </a:ext>
              </a:extLst>
            </a:blip>
            <a:stretch>
              <a:fillRect l="-10627" r="-10627"/>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email">
              <a:extLst>
                <a:ext uri="{28A0092B-C50C-407E-A947-70E740481C1C}">
                  <a14:useLocalDpi xmlns:a14="http://schemas.microsoft.com/office/drawing/2010/main"/>
                </a:ext>
              </a:extLst>
            </a:blip>
            <a:stretch>
              <a:fillRect t="-9333" b="-9333"/>
            </a:stretch>
          </a:blipFill>
        </p:spPr>
      </p:sp>
      <p:sp>
        <p:nvSpPr>
          <p:cNvPr id="3" name="Freeform 3"/>
          <p:cNvSpPr/>
          <p:nvPr/>
        </p:nvSpPr>
        <p:spPr>
          <a:xfrm>
            <a:off x="12633236" y="4419813"/>
            <a:ext cx="4895332" cy="5489548"/>
          </a:xfrm>
          <a:custGeom>
            <a:avLst/>
            <a:gdLst/>
            <a:ahLst/>
            <a:cxnLst/>
            <a:rect l="l" t="t" r="r" b="b"/>
            <a:pathLst>
              <a:path w="4895332" h="5489548">
                <a:moveTo>
                  <a:pt x="0" y="0"/>
                </a:moveTo>
                <a:lnTo>
                  <a:pt x="4895332" y="0"/>
                </a:lnTo>
                <a:lnTo>
                  <a:pt x="4895332" y="5489548"/>
                </a:lnTo>
                <a:lnTo>
                  <a:pt x="0" y="5489548"/>
                </a:lnTo>
                <a:lnTo>
                  <a:pt x="0" y="0"/>
                </a:lnTo>
                <a:close/>
              </a:path>
            </a:pathLst>
          </a:custGeom>
          <a:blipFill>
            <a:blip r:embed="rId3"/>
            <a:stretch>
              <a:fillRect l="-4174" r="-5102"/>
            </a:stretch>
          </a:blipFill>
        </p:spPr>
      </p:sp>
      <p:sp>
        <p:nvSpPr>
          <p:cNvPr id="4" name="Freeform 4"/>
          <p:cNvSpPr/>
          <p:nvPr/>
        </p:nvSpPr>
        <p:spPr>
          <a:xfrm>
            <a:off x="1028700" y="3698676"/>
            <a:ext cx="8743570" cy="5825403"/>
          </a:xfrm>
          <a:custGeom>
            <a:avLst/>
            <a:gdLst/>
            <a:ahLst/>
            <a:cxnLst/>
            <a:rect l="l" t="t" r="r" b="b"/>
            <a:pathLst>
              <a:path w="8743570" h="5825403">
                <a:moveTo>
                  <a:pt x="0" y="0"/>
                </a:moveTo>
                <a:lnTo>
                  <a:pt x="8743570" y="0"/>
                </a:lnTo>
                <a:lnTo>
                  <a:pt x="8743570" y="5825404"/>
                </a:lnTo>
                <a:lnTo>
                  <a:pt x="0" y="5825404"/>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5" name="Freeform 5"/>
          <p:cNvSpPr/>
          <p:nvPr/>
        </p:nvSpPr>
        <p:spPr>
          <a:xfrm>
            <a:off x="1028700" y="1983235"/>
            <a:ext cx="10989876" cy="2947087"/>
          </a:xfrm>
          <a:custGeom>
            <a:avLst/>
            <a:gdLst/>
            <a:ahLst/>
            <a:cxnLst/>
            <a:rect l="l" t="t" r="r" b="b"/>
            <a:pathLst>
              <a:path w="10989876" h="2947087">
                <a:moveTo>
                  <a:pt x="0" y="0"/>
                </a:moveTo>
                <a:lnTo>
                  <a:pt x="10989876" y="0"/>
                </a:lnTo>
                <a:lnTo>
                  <a:pt x="10989876" y="2947087"/>
                </a:lnTo>
                <a:lnTo>
                  <a:pt x="0" y="2947087"/>
                </a:lnTo>
                <a:lnTo>
                  <a:pt x="0" y="0"/>
                </a:lnTo>
                <a:close/>
              </a:path>
            </a:pathLst>
          </a:custGeom>
          <a:blipFill>
            <a:blip r:embed="rId5"/>
            <a:stretch>
              <a:fillRect/>
            </a:stretch>
          </a:blipFill>
        </p:spPr>
      </p:sp>
      <p:sp>
        <p:nvSpPr>
          <p:cNvPr id="6" name="Freeform 6"/>
          <p:cNvSpPr/>
          <p:nvPr/>
        </p:nvSpPr>
        <p:spPr>
          <a:xfrm>
            <a:off x="12192201" y="613139"/>
            <a:ext cx="4790536" cy="3085538"/>
          </a:xfrm>
          <a:custGeom>
            <a:avLst/>
            <a:gdLst/>
            <a:ahLst/>
            <a:cxnLst/>
            <a:rect l="l" t="t" r="r" b="b"/>
            <a:pathLst>
              <a:path w="4790536" h="3085538">
                <a:moveTo>
                  <a:pt x="0" y="0"/>
                </a:moveTo>
                <a:lnTo>
                  <a:pt x="4790536" y="0"/>
                </a:lnTo>
                <a:lnTo>
                  <a:pt x="4790536" y="3085537"/>
                </a:lnTo>
                <a:lnTo>
                  <a:pt x="0" y="3085537"/>
                </a:lnTo>
                <a:lnTo>
                  <a:pt x="0" y="0"/>
                </a:lnTo>
                <a:close/>
              </a:path>
            </a:pathLst>
          </a:custGeom>
          <a:blipFill>
            <a:blip r:embed="rId6" cstate="email">
              <a:alphaModFix amt="87000"/>
              <a:extLst>
                <a:ext uri="{28A0092B-C50C-407E-A947-70E740481C1C}">
                  <a14:useLocalDpi xmlns:a14="http://schemas.microsoft.com/office/drawing/2010/main"/>
                </a:ext>
              </a:extLst>
            </a:blip>
            <a:stretch>
              <a:fillRect b="-3634"/>
            </a:stretch>
          </a:blipFill>
        </p:spPr>
      </p:sp>
      <p:sp>
        <p:nvSpPr>
          <p:cNvPr id="7" name="TextBox 7"/>
          <p:cNvSpPr txBox="1"/>
          <p:nvPr/>
        </p:nvSpPr>
        <p:spPr>
          <a:xfrm>
            <a:off x="1515152" y="942975"/>
            <a:ext cx="15300520" cy="691172"/>
          </a:xfrm>
          <a:prstGeom prst="rect">
            <a:avLst/>
          </a:prstGeom>
        </p:spPr>
        <p:txBody>
          <a:bodyPr lIns="0" tIns="0" rIns="0" bIns="0" rtlCol="0" anchor="t">
            <a:spAutoFit/>
          </a:bodyPr>
          <a:lstStyle/>
          <a:p>
            <a:pPr marL="0" lvl="0" indent="0" algn="ctr">
              <a:lnSpc>
                <a:spcPts val="5894"/>
              </a:lnSpc>
              <a:spcBef>
                <a:spcPct val="0"/>
              </a:spcBef>
            </a:pPr>
            <a:r>
              <a:rPr lang="en-US" sz="4010" b="1" spc="529">
                <a:solidFill>
                  <a:srgbClr val="FFC700"/>
                </a:solidFill>
                <a:latin typeface="TT Backwards Bold"/>
                <a:ea typeface="TT Backwards Bold"/>
                <a:cs typeface="TT Backwards Bold"/>
                <a:sym typeface="TT Backwards Bold"/>
              </a:rPr>
              <a:t>6. FIND THE TOTAL REVENUE GENERATED BY EACH RESTAURANT</a:t>
            </a:r>
          </a:p>
        </p:txBody>
      </p:sp>
      <p:sp>
        <p:nvSpPr>
          <p:cNvPr id="8" name="Freeform 8"/>
          <p:cNvSpPr/>
          <p:nvPr/>
        </p:nvSpPr>
        <p:spPr>
          <a:xfrm>
            <a:off x="312905" y="-308349"/>
            <a:ext cx="2404495" cy="1942496"/>
          </a:xfrm>
          <a:custGeom>
            <a:avLst/>
            <a:gdLst/>
            <a:ahLst/>
            <a:cxnLst/>
            <a:rect l="l" t="t" r="r" b="b"/>
            <a:pathLst>
              <a:path w="2404495" h="1942496">
                <a:moveTo>
                  <a:pt x="0" y="0"/>
                </a:moveTo>
                <a:lnTo>
                  <a:pt x="2404495" y="0"/>
                </a:lnTo>
                <a:lnTo>
                  <a:pt x="2404495" y="1942496"/>
                </a:lnTo>
                <a:lnTo>
                  <a:pt x="0" y="1942496"/>
                </a:lnTo>
                <a:lnTo>
                  <a:pt x="0" y="0"/>
                </a:lnTo>
                <a:close/>
              </a:path>
            </a:pathLst>
          </a:custGeom>
          <a:blipFill>
            <a:blip r:embed="rId7" cstate="email">
              <a:extLst>
                <a:ext uri="{28A0092B-C50C-407E-A947-70E740481C1C}">
                  <a14:useLocalDpi xmlns:a14="http://schemas.microsoft.com/office/drawing/2010/main"/>
                </a:ext>
              </a:extLst>
            </a:blip>
            <a:stretch>
              <a:fillRect l="-10627" r="-1062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650</Words>
  <Application>Microsoft Office PowerPoint</Application>
  <PresentationFormat>Custom</PresentationFormat>
  <Paragraphs>53</Paragraphs>
  <Slides>19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19</vt:i4>
      </vt:variant>
    </vt:vector>
  </HeadingPairs>
  <TitlesOfParts>
    <vt:vector size="35" baseType="lpstr">
      <vt:lpstr>Calibri</vt:lpstr>
      <vt:lpstr>Open Sans Bold</vt:lpstr>
      <vt:lpstr>Alta</vt:lpstr>
      <vt:lpstr>League Spartan</vt:lpstr>
      <vt:lpstr>TT Backwards Bold</vt:lpstr>
      <vt:lpstr>Gagalin</vt:lpstr>
      <vt:lpstr>Canva Sans</vt:lpstr>
      <vt:lpstr>Lato</vt:lpstr>
      <vt:lpstr>Arial</vt:lpstr>
      <vt:lpstr>Baskerville Display PT</vt:lpstr>
      <vt:lpstr>The Seasons</vt:lpstr>
      <vt:lpstr>IBM Plex Sans</vt:lpstr>
      <vt:lpstr>Baskerville Display PT Bold</vt:lpstr>
      <vt:lpstr>Canva Sans Bold</vt:lpstr>
      <vt:lpstr>The Seasons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Liceria</dc:title>
  <dc:creator>Syed Ibrahim</dc:creator>
  <cp:lastModifiedBy>Syed Ibrahim</cp:lastModifiedBy>
  <cp:revision>9</cp:revision>
  <dcterms:created xsi:type="dcterms:W3CDTF">2006-08-16T00:00:00Z</dcterms:created>
  <dcterms:modified xsi:type="dcterms:W3CDTF">2025-01-08T19:18:17Z</dcterms:modified>
  <dc:identifier>DAGX99Q3Bn0</dc:identifier>
</cp:coreProperties>
</file>